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handoutMasterIdLst>
    <p:handoutMasterId r:id="rId18"/>
  </p:handoutMasterIdLst>
  <p:sldIdLst>
    <p:sldId id="258" r:id="rId2"/>
    <p:sldId id="263" r:id="rId3"/>
    <p:sldId id="257" r:id="rId4"/>
    <p:sldId id="259" r:id="rId5"/>
    <p:sldId id="260" r:id="rId6"/>
    <p:sldId id="261" r:id="rId7"/>
    <p:sldId id="262" r:id="rId8"/>
    <p:sldId id="264" r:id="rId9"/>
    <p:sldId id="265" r:id="rId10"/>
    <p:sldId id="266" r:id="rId11"/>
    <p:sldId id="267" r:id="rId12"/>
    <p:sldId id="268" r:id="rId13"/>
    <p:sldId id="269" r:id="rId14"/>
    <p:sldId id="271" r:id="rId15"/>
    <p:sldId id="270" r:id="rId16"/>
    <p:sldId id="272" r:id="rId17"/>
  </p:sldIdLst>
  <p:sldSz cx="12192000" cy="6858000"/>
  <p:notesSz cx="6797675" cy="9926638"/>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33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955" cy="497317"/>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sz="quarter" idx="1"/>
          </p:nvPr>
        </p:nvSpPr>
        <p:spPr>
          <a:xfrm>
            <a:off x="3850245" y="1"/>
            <a:ext cx="2945955" cy="497317"/>
          </a:xfrm>
          <a:prstGeom prst="rect">
            <a:avLst/>
          </a:prstGeom>
        </p:spPr>
        <p:txBody>
          <a:bodyPr vert="horz" lIns="91440" tIns="45720" rIns="91440" bIns="45720" rtlCol="0"/>
          <a:lstStyle>
            <a:lvl1pPr algn="r">
              <a:defRPr sz="1200"/>
            </a:lvl1pPr>
          </a:lstStyle>
          <a:p>
            <a:fld id="{D0EA2F0D-AD17-4658-B2CA-9120AE641483}" type="datetimeFigureOut">
              <a:rPr lang="ro-RO" smtClean="0"/>
              <a:t>05.02.2021</a:t>
            </a:fld>
            <a:endParaRPr lang="ro-RO"/>
          </a:p>
        </p:txBody>
      </p:sp>
      <p:sp>
        <p:nvSpPr>
          <p:cNvPr id="4" name="Footer Placeholder 3"/>
          <p:cNvSpPr>
            <a:spLocks noGrp="1"/>
          </p:cNvSpPr>
          <p:nvPr>
            <p:ph type="ftr" sz="quarter" idx="2"/>
          </p:nvPr>
        </p:nvSpPr>
        <p:spPr>
          <a:xfrm>
            <a:off x="0" y="9429322"/>
            <a:ext cx="2945955" cy="497316"/>
          </a:xfrm>
          <a:prstGeom prst="rect">
            <a:avLst/>
          </a:prstGeom>
        </p:spPr>
        <p:txBody>
          <a:bodyPr vert="horz" lIns="91440" tIns="45720" rIns="91440" bIns="45720" rtlCol="0" anchor="b"/>
          <a:lstStyle>
            <a:lvl1pPr algn="l">
              <a:defRPr sz="1200"/>
            </a:lvl1pPr>
          </a:lstStyle>
          <a:p>
            <a:endParaRPr lang="ro-RO"/>
          </a:p>
        </p:txBody>
      </p:sp>
      <p:sp>
        <p:nvSpPr>
          <p:cNvPr id="5" name="Slide Number Placeholder 4"/>
          <p:cNvSpPr>
            <a:spLocks noGrp="1"/>
          </p:cNvSpPr>
          <p:nvPr>
            <p:ph type="sldNum" sz="quarter" idx="3"/>
          </p:nvPr>
        </p:nvSpPr>
        <p:spPr>
          <a:xfrm>
            <a:off x="3850245" y="9429322"/>
            <a:ext cx="2945955" cy="497316"/>
          </a:xfrm>
          <a:prstGeom prst="rect">
            <a:avLst/>
          </a:prstGeom>
        </p:spPr>
        <p:txBody>
          <a:bodyPr vert="horz" lIns="91440" tIns="45720" rIns="91440" bIns="45720" rtlCol="0" anchor="b"/>
          <a:lstStyle>
            <a:lvl1pPr algn="r">
              <a:defRPr sz="1200"/>
            </a:lvl1pPr>
          </a:lstStyle>
          <a:p>
            <a:fld id="{4D940BD1-F6FC-4712-8FB7-E9F326D18801}" type="slidenum">
              <a:rPr lang="ro-RO" smtClean="0"/>
              <a:t>‹#›</a:t>
            </a:fld>
            <a:endParaRPr lang="ro-RO"/>
          </a:p>
        </p:txBody>
      </p:sp>
    </p:spTree>
    <p:extLst>
      <p:ext uri="{BB962C8B-B14F-4D97-AF65-F5344CB8AC3E}">
        <p14:creationId xmlns:p14="http://schemas.microsoft.com/office/powerpoint/2010/main" val="211053406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a:xfrm>
            <a:off x="5332412" y="5883275"/>
            <a:ext cx="4324044" cy="365125"/>
          </a:xfrm>
        </p:spPr>
        <p:txBody>
          <a:bodyPr/>
          <a:lstStyle/>
          <a:p>
            <a:endParaRPr lang="ro-RO"/>
          </a:p>
        </p:txBody>
      </p:sp>
      <p:sp>
        <p:nvSpPr>
          <p:cNvPr id="6" name="Slide Number Placeholder 5"/>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1718442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6A609E7-A7E4-4410-A7B4-A1EF087BF299}" type="datetimeFigureOut">
              <a:rPr lang="ro-RO" smtClean="0"/>
              <a:t>05.02.2021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2466435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2819115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3884681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3929452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2251178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1895228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381327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290730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a:xfrm>
            <a:off x="10951856" y="5867131"/>
            <a:ext cx="551167" cy="365125"/>
          </a:xfrm>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90345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A609E7-A7E4-4410-A7B4-A1EF087BF299}" type="datetimeFigureOut">
              <a:rPr lang="ro-RO" smtClean="0"/>
              <a:t>05.02.2021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1586105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6A609E7-A7E4-4410-A7B4-A1EF087BF299}" type="datetimeFigureOut">
              <a:rPr lang="ro-RO" smtClean="0"/>
              <a:t>05.02.2021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4076807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A609E7-A7E4-4410-A7B4-A1EF087BF299}" type="datetimeFigureOut">
              <a:rPr lang="ro-RO" smtClean="0"/>
              <a:t>05.02.2021</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173959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A609E7-A7E4-4410-A7B4-A1EF087BF299}" type="datetimeFigureOut">
              <a:rPr lang="ro-RO" smtClean="0"/>
              <a:t>05.02.2021</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1209427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609E7-A7E4-4410-A7B4-A1EF087BF299}" type="datetimeFigureOut">
              <a:rPr lang="ro-RO" smtClean="0"/>
              <a:t>05.02.2021</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400843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6A609E7-A7E4-4410-A7B4-A1EF087BF299}" type="datetimeFigureOut">
              <a:rPr lang="ro-RO" smtClean="0"/>
              <a:t>05.02.2021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1575178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6A609E7-A7E4-4410-A7B4-A1EF087BF299}" type="datetimeFigureOut">
              <a:rPr lang="ro-RO" smtClean="0"/>
              <a:t>05.02.2021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BA4253EA-1402-41A5-B166-5D6C0CDE1E08}" type="slidenum">
              <a:rPr lang="ro-RO" smtClean="0"/>
              <a:t>‹#›</a:t>
            </a:fld>
            <a:endParaRPr lang="ro-RO"/>
          </a:p>
        </p:txBody>
      </p:sp>
    </p:spTree>
    <p:extLst>
      <p:ext uri="{BB962C8B-B14F-4D97-AF65-F5344CB8AC3E}">
        <p14:creationId xmlns:p14="http://schemas.microsoft.com/office/powerpoint/2010/main" val="323254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76000"/>
                <a:satMod val="180000"/>
              </a:schemeClr>
              <a:schemeClr val="bg2">
                <a:tint val="80000"/>
                <a:satMod val="120000"/>
                <a:lumMod val="180000"/>
              </a:schemeClr>
            </a:duotone>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6A609E7-A7E4-4410-A7B4-A1EF087BF299}" type="datetimeFigureOut">
              <a:rPr lang="ro-RO" smtClean="0"/>
              <a:t>05.02.2021</a:t>
            </a:fld>
            <a:endParaRPr lang="ro-RO"/>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o-RO"/>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A4253EA-1402-41A5-B166-5D6C0CDE1E08}" type="slidenum">
              <a:rPr lang="ro-RO" smtClean="0"/>
              <a:t>‹#›</a:t>
            </a:fld>
            <a:endParaRPr lang="ro-RO"/>
          </a:p>
        </p:txBody>
      </p:sp>
    </p:spTree>
    <p:extLst>
      <p:ext uri="{BB962C8B-B14F-4D97-AF65-F5344CB8AC3E}">
        <p14:creationId xmlns:p14="http://schemas.microsoft.com/office/powerpoint/2010/main" val="9174781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C:\Users\ADINA\Desktop\Bakhita%202021\giphy.gif" TargetMode="Externa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C:\Users\ADINA\Desktop\Bakhita%202021\giphy%20(3).gif" TargetMode="Externa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9600" y="3950230"/>
            <a:ext cx="5051400" cy="1752599"/>
          </a:xfrm>
        </p:spPr>
        <p:txBody>
          <a:bodyPr>
            <a:normAutofit/>
          </a:bodyPr>
          <a:lstStyle/>
          <a:p>
            <a:r>
              <a:rPr lang="es-ES" sz="2800" b="1" dirty="0">
                <a:solidFill>
                  <a:srgbClr val="002060"/>
                </a:solidFill>
              </a:rPr>
              <a:t>ECONOMÍA SIN </a:t>
            </a:r>
            <a:r>
              <a:rPr lang="ro-RO" sz="2800" b="1" dirty="0" smtClean="0">
                <a:solidFill>
                  <a:srgbClr val="002060"/>
                </a:solidFill>
              </a:rPr>
              <a:t/>
            </a:r>
            <a:br>
              <a:rPr lang="ro-RO" sz="2800" b="1" dirty="0" smtClean="0">
                <a:solidFill>
                  <a:srgbClr val="002060"/>
                </a:solidFill>
              </a:rPr>
            </a:br>
            <a:r>
              <a:rPr lang="es-ES" sz="2800" b="1" dirty="0" smtClean="0">
                <a:solidFill>
                  <a:srgbClr val="002060"/>
                </a:solidFill>
              </a:rPr>
              <a:t>TRATA DE </a:t>
            </a:r>
            <a:r>
              <a:rPr lang="es-ES" sz="2800" b="1" dirty="0">
                <a:solidFill>
                  <a:srgbClr val="002060"/>
                </a:solidFill>
              </a:rPr>
              <a:t>PERSONAS</a:t>
            </a:r>
            <a:br>
              <a:rPr lang="es-ES" sz="2800" b="1" dirty="0">
                <a:solidFill>
                  <a:srgbClr val="002060"/>
                </a:solidFill>
              </a:rPr>
            </a:br>
            <a:endParaRPr lang="ro-RO" sz="2800" dirty="0">
              <a:solidFill>
                <a:srgbClr val="00206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15193"/>
            <a:ext cx="6583681" cy="3833214"/>
          </a:xfrm>
          <a:prstGeom prst="rect">
            <a:avLst/>
          </a:prstGeom>
        </p:spPr>
      </p:pic>
      <p:sp>
        <p:nvSpPr>
          <p:cNvPr id="7" name="Rectangle 6"/>
          <p:cNvSpPr/>
          <p:nvPr/>
        </p:nvSpPr>
        <p:spPr>
          <a:xfrm>
            <a:off x="7425128" y="2287596"/>
            <a:ext cx="4766872" cy="1384995"/>
          </a:xfrm>
          <a:prstGeom prst="rect">
            <a:avLst/>
          </a:prstGeom>
        </p:spPr>
        <p:txBody>
          <a:bodyPr wrap="square">
            <a:spAutoFit/>
          </a:bodyPr>
          <a:lstStyle/>
          <a:p>
            <a:pPr algn="ctr"/>
            <a:endParaRPr lang="ro-RO" sz="2800" b="1" dirty="0" smtClean="0">
              <a:solidFill>
                <a:srgbClr val="002060"/>
              </a:solidFill>
              <a:latin typeface="+mj-lt"/>
              <a:ea typeface="Arial Unicode MS" panose="020B0604020202020204" pitchFamily="34" charset="-128"/>
              <a:cs typeface="Arial Unicode MS" panose="020B0604020202020204" pitchFamily="34" charset="-128"/>
            </a:endParaRPr>
          </a:p>
          <a:p>
            <a:pPr algn="ctr"/>
            <a:r>
              <a:rPr lang="en-US" sz="2800" b="1" dirty="0" smtClean="0">
                <a:solidFill>
                  <a:srgbClr val="002060"/>
                </a:solidFill>
                <a:latin typeface="+mj-lt"/>
                <a:ea typeface="Arial Unicode MS" panose="020B0604020202020204" pitchFamily="34" charset="-128"/>
                <a:cs typeface="Arial Unicode MS" panose="020B0604020202020204" pitchFamily="34" charset="-128"/>
              </a:rPr>
              <a:t>AN ECONOMY WITHOUT HUMAN TRAFFICKING </a:t>
            </a:r>
            <a:endParaRPr lang="ro-RO" sz="2800" b="1" dirty="0">
              <a:solidFill>
                <a:srgbClr val="002060"/>
              </a:solidFill>
              <a:latin typeface="+mj-lt"/>
              <a:ea typeface="Arial Unicode MS" panose="020B0604020202020204" pitchFamily="34" charset="-128"/>
              <a:cs typeface="Arial Unicode MS" panose="020B0604020202020204" pitchFamily="34" charset="-128"/>
            </a:endParaRPr>
          </a:p>
        </p:txBody>
      </p:sp>
      <p:sp>
        <p:nvSpPr>
          <p:cNvPr id="8" name="TextBox 7"/>
          <p:cNvSpPr txBox="1"/>
          <p:nvPr/>
        </p:nvSpPr>
        <p:spPr>
          <a:xfrm>
            <a:off x="1543987" y="1374476"/>
            <a:ext cx="10473842" cy="892552"/>
          </a:xfrm>
          <a:prstGeom prst="rect">
            <a:avLst/>
          </a:prstGeom>
          <a:noFill/>
        </p:spPr>
        <p:txBody>
          <a:bodyPr wrap="square" rtlCol="0">
            <a:spAutoFit/>
          </a:bodyPr>
          <a:lstStyle/>
          <a:p>
            <a:pPr algn="ctr"/>
            <a:r>
              <a:rPr lang="en-US" sz="2000" b="1" dirty="0">
                <a:solidFill>
                  <a:srgbClr val="002060"/>
                </a:solidFill>
                <a:ea typeface="Arial Unicode MS" panose="020B0604020202020204" pitchFamily="34" charset="-128"/>
                <a:cs typeface="Arial Unicode MS" panose="020B0604020202020204" pitchFamily="34" charset="-128"/>
              </a:rPr>
              <a:t>INTERNATIONAL DAY OF PRAYER AND AWARENESS AGAINST HUMAN TRAFFICKING 2021 </a:t>
            </a:r>
            <a:endParaRPr lang="ro-RO" sz="2000" b="1" dirty="0">
              <a:solidFill>
                <a:srgbClr val="002060"/>
              </a:solidFill>
              <a:ea typeface="Arial Unicode MS" panose="020B0604020202020204" pitchFamily="34" charset="-128"/>
              <a:cs typeface="Arial Unicode MS" panose="020B0604020202020204" pitchFamily="34" charset="-128"/>
            </a:endParaRPr>
          </a:p>
          <a:p>
            <a:pPr algn="ctr"/>
            <a:endParaRPr lang="ro-RO" sz="3200" dirty="0"/>
          </a:p>
        </p:txBody>
      </p:sp>
      <p:sp>
        <p:nvSpPr>
          <p:cNvPr id="9" name="TextBox 8"/>
          <p:cNvSpPr txBox="1"/>
          <p:nvPr/>
        </p:nvSpPr>
        <p:spPr>
          <a:xfrm>
            <a:off x="3043003" y="6026046"/>
            <a:ext cx="6925456" cy="369332"/>
          </a:xfrm>
          <a:prstGeom prst="rect">
            <a:avLst/>
          </a:prstGeom>
          <a:noFill/>
        </p:spPr>
        <p:txBody>
          <a:bodyPr wrap="square" rtlCol="0">
            <a:spAutoFit/>
          </a:bodyPr>
          <a:lstStyle/>
          <a:p>
            <a:pPr algn="ctr"/>
            <a:r>
              <a:rPr lang="ro-RO" b="1" dirty="0" smtClean="0">
                <a:solidFill>
                  <a:srgbClr val="002060"/>
                </a:solidFill>
              </a:rPr>
              <a:t>February 5th, 2021</a:t>
            </a:r>
            <a:endParaRPr lang="ro-RO" b="1" dirty="0">
              <a:solidFill>
                <a:srgbClr val="002060"/>
              </a:solidFill>
            </a:endParaRPr>
          </a:p>
        </p:txBody>
      </p:sp>
    </p:spTree>
    <p:extLst>
      <p:ext uri="{BB962C8B-B14F-4D97-AF65-F5344CB8AC3E}">
        <p14:creationId xmlns:p14="http://schemas.microsoft.com/office/powerpoint/2010/main" val="1302803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4098"/>
            <a:ext cx="5457668" cy="31776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3" name="TextBox 2"/>
          <p:cNvSpPr txBox="1"/>
          <p:nvPr/>
        </p:nvSpPr>
        <p:spPr>
          <a:xfrm>
            <a:off x="6270171" y="2374098"/>
            <a:ext cx="5394960" cy="3046988"/>
          </a:xfrm>
          <a:prstGeom prst="rect">
            <a:avLst/>
          </a:prstGeom>
          <a:noFill/>
        </p:spPr>
        <p:txBody>
          <a:bodyPr wrap="square" rtlCol="0">
            <a:spAutoFit/>
          </a:bodyPr>
          <a:lstStyle/>
          <a:p>
            <a:pPr algn="just"/>
            <a:r>
              <a:rPr lang="en-US" sz="2400" b="1" u="sng" dirty="0">
                <a:solidFill>
                  <a:srgbClr val="002060"/>
                </a:solidFill>
                <a:latin typeface="Calibri" panose="020F0502020204030204" pitchFamily="34" charset="0"/>
                <a:cs typeface="Calibri" panose="020F0502020204030204" pitchFamily="34" charset="0"/>
              </a:rPr>
              <a:t>For the people of South Sudan</a:t>
            </a:r>
            <a:r>
              <a:rPr lang="en-US" sz="2400" b="1" dirty="0" smtClean="0">
                <a:solidFill>
                  <a:srgbClr val="002060"/>
                </a:solidFill>
                <a:latin typeface="Calibri" panose="020F0502020204030204" pitchFamily="34" charset="0"/>
                <a:cs typeface="Calibri" panose="020F0502020204030204" pitchFamily="34" charset="0"/>
              </a:rPr>
              <a:t>:</a:t>
            </a:r>
            <a:endParaRPr lang="ro-RO" sz="2400" b="1" dirty="0" smtClean="0">
              <a:solidFill>
                <a:srgbClr val="002060"/>
              </a:solidFill>
              <a:latin typeface="Calibri" panose="020F0502020204030204" pitchFamily="34" charset="0"/>
              <a:cs typeface="Calibri" panose="020F0502020204030204" pitchFamily="34" charset="0"/>
            </a:endParaRPr>
          </a:p>
          <a:p>
            <a:pPr algn="just"/>
            <a:endParaRPr lang="ro-RO" sz="2400" b="1" dirty="0">
              <a:solidFill>
                <a:srgbClr val="002060"/>
              </a:solidFill>
            </a:endParaRPr>
          </a:p>
          <a:p>
            <a:pPr algn="just"/>
            <a:r>
              <a:rPr lang="en-US" sz="2400" b="1" dirty="0" smtClean="0">
                <a:solidFill>
                  <a:srgbClr val="002060"/>
                </a:solidFill>
              </a:rPr>
              <a:t> </a:t>
            </a:r>
            <a:r>
              <a:rPr lang="en-US" sz="2400" dirty="0">
                <a:solidFill>
                  <a:srgbClr val="002060"/>
                </a:solidFill>
              </a:rPr>
              <a:t>Dear Lord we pray for the people of South Sudan, that they may be truly free in their own country. We pray for the leaders that they may value true peace and continue to work towards stabilizing the country for the greater good. </a:t>
            </a:r>
            <a:endParaRPr lang="ro-RO" sz="2400" dirty="0">
              <a:solidFill>
                <a:srgbClr val="002060"/>
              </a:solidFill>
            </a:endParaRPr>
          </a:p>
        </p:txBody>
      </p:sp>
    </p:spTree>
    <p:extLst>
      <p:ext uri="{BB962C8B-B14F-4D97-AF65-F5344CB8AC3E}">
        <p14:creationId xmlns:p14="http://schemas.microsoft.com/office/powerpoint/2010/main" val="3329119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0450"/>
            <a:ext cx="5219298" cy="30388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3" name="Rectangle 2"/>
          <p:cNvSpPr/>
          <p:nvPr/>
        </p:nvSpPr>
        <p:spPr>
          <a:xfrm>
            <a:off x="5477692" y="2447334"/>
            <a:ext cx="6500948" cy="3416320"/>
          </a:xfrm>
          <a:prstGeom prst="rect">
            <a:avLst/>
          </a:prstGeom>
        </p:spPr>
        <p:txBody>
          <a:bodyPr wrap="square">
            <a:spAutoFit/>
          </a:bodyPr>
          <a:lstStyle/>
          <a:p>
            <a:pPr algn="just"/>
            <a:r>
              <a:rPr lang="en-US" sz="2400" b="1" u="sng" dirty="0">
                <a:solidFill>
                  <a:srgbClr val="002060"/>
                </a:solidFill>
                <a:latin typeface="Calibri" panose="020F0502020204030204" pitchFamily="34" charset="0"/>
                <a:ea typeface="Calibri" panose="020F0502020204030204" pitchFamily="34" charset="0"/>
                <a:cs typeface="Arial" panose="020B0604020202020204" pitchFamily="34" charset="0"/>
              </a:rPr>
              <a:t>That human rights and dignity could be realized</a:t>
            </a:r>
            <a:r>
              <a:rPr lang="en-US" sz="2400" b="1" u="sng" dirty="0" smtClean="0">
                <a:solidFill>
                  <a:srgbClr val="002060"/>
                </a:solidFill>
                <a:latin typeface="Calibri" panose="020F0502020204030204" pitchFamily="34" charset="0"/>
                <a:ea typeface="Calibri" panose="020F0502020204030204" pitchFamily="34" charset="0"/>
                <a:cs typeface="Arial" panose="020B0604020202020204" pitchFamily="34" charset="0"/>
              </a:rPr>
              <a:t>:</a:t>
            </a:r>
            <a:endParaRPr lang="ro-RO" sz="2400" b="1" u="sng" dirty="0" smtClean="0">
              <a:solidFill>
                <a:srgbClr val="002060"/>
              </a:solidFill>
              <a:latin typeface="Calibri" panose="020F0502020204030204" pitchFamily="34" charset="0"/>
              <a:ea typeface="Calibri" panose="020F0502020204030204" pitchFamily="34" charset="0"/>
              <a:cs typeface="Arial" panose="020B0604020202020204" pitchFamily="34" charset="0"/>
            </a:endParaRPr>
          </a:p>
          <a:p>
            <a:pPr algn="just"/>
            <a:endParaRPr lang="ro-RO" sz="2400" b="1" u="sng"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gn="just"/>
            <a:r>
              <a:rPr lang="en-US" sz="2400" dirty="0" smtClean="0">
                <a:solidFill>
                  <a:srgbClr val="002060"/>
                </a:solidFill>
                <a:latin typeface="Calibri" panose="020F0502020204030204" pitchFamily="34" charset="0"/>
                <a:ea typeface="Calibri" panose="020F0502020204030204" pitchFamily="34" charset="0"/>
                <a:cs typeface="Arial" panose="020B0604020202020204" pitchFamily="34" charset="0"/>
              </a:rPr>
              <a:t> </a:t>
            </a:r>
            <a:r>
              <a:rPr lang="en-US" sz="2400" dirty="0">
                <a:solidFill>
                  <a:srgbClr val="002060"/>
                </a:solidFill>
                <a:latin typeface="Calibri" panose="020F0502020204030204" pitchFamily="34" charset="0"/>
                <a:ea typeface="Calibri" panose="020F0502020204030204" pitchFamily="34" charset="0"/>
                <a:cs typeface="Arial" panose="020B0604020202020204" pitchFamily="34" charset="0"/>
              </a:rPr>
              <a:t>We pray for so many people of this world, created in God’s image and who reflect something of His Glory, but whose value and sacredness of their dignity is “</a:t>
            </a:r>
            <a:r>
              <a:rPr lang="en-US" sz="2400" i="1" dirty="0">
                <a:solidFill>
                  <a:srgbClr val="002060"/>
                </a:solidFill>
                <a:latin typeface="Calibri" panose="020F0502020204030204" pitchFamily="34" charset="0"/>
                <a:ea typeface="Calibri" panose="020F0502020204030204" pitchFamily="34" charset="0"/>
                <a:cs typeface="Arial" panose="020B0604020202020204" pitchFamily="34" charset="0"/>
              </a:rPr>
              <a:t>ignored, despised or trampled on and their most basic rights ignored or violated”! (Pope Francis)</a:t>
            </a:r>
            <a:r>
              <a:rPr lang="en-US" sz="2400" dirty="0">
                <a:solidFill>
                  <a:srgbClr val="002060"/>
                </a:solidFill>
                <a:latin typeface="Calibri" panose="020F0502020204030204" pitchFamily="34" charset="0"/>
                <a:ea typeface="Calibri" panose="020F0502020204030204" pitchFamily="34" charset="0"/>
                <a:cs typeface="Arial" panose="020B0604020202020204" pitchFamily="34" charset="0"/>
              </a:rPr>
              <a:t>. May their human rights and dignity could be realized!</a:t>
            </a:r>
            <a:r>
              <a:rPr lang="en-US" sz="2400" b="1" dirty="0">
                <a:solidFill>
                  <a:srgbClr val="002060"/>
                </a:solidFill>
                <a:latin typeface="Calibri" panose="020F0502020204030204" pitchFamily="34" charset="0"/>
                <a:ea typeface="Calibri" panose="020F0502020204030204" pitchFamily="34" charset="0"/>
                <a:cs typeface="Arial" panose="020B0604020202020204" pitchFamily="34" charset="0"/>
              </a:rPr>
              <a:t> </a:t>
            </a:r>
            <a:endParaRPr lang="ro-RO" sz="2400" dirty="0">
              <a:solidFill>
                <a:srgbClr val="002060"/>
              </a:solidFill>
            </a:endParaRPr>
          </a:p>
        </p:txBody>
      </p:sp>
    </p:spTree>
    <p:extLst>
      <p:ext uri="{BB962C8B-B14F-4D97-AF65-F5344CB8AC3E}">
        <p14:creationId xmlns:p14="http://schemas.microsoft.com/office/powerpoint/2010/main" val="378720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497"/>
            <a:ext cx="5429493" cy="337021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3" name="TextBox 2"/>
          <p:cNvSpPr txBox="1"/>
          <p:nvPr/>
        </p:nvSpPr>
        <p:spPr>
          <a:xfrm>
            <a:off x="5904411" y="1737359"/>
            <a:ext cx="6052457" cy="4154984"/>
          </a:xfrm>
          <a:prstGeom prst="rect">
            <a:avLst/>
          </a:prstGeom>
          <a:noFill/>
        </p:spPr>
        <p:txBody>
          <a:bodyPr wrap="square" rtlCol="0">
            <a:spAutoFit/>
          </a:bodyPr>
          <a:lstStyle/>
          <a:p>
            <a:pPr algn="just"/>
            <a:r>
              <a:rPr lang="ro-RO" sz="2400" b="1" u="sng" dirty="0" smtClean="0">
                <a:solidFill>
                  <a:srgbClr val="002060"/>
                </a:solidFill>
              </a:rPr>
              <a:t>L</a:t>
            </a:r>
            <a:r>
              <a:rPr lang="es-AR" sz="2400" b="1" u="sng" dirty="0" smtClean="0">
                <a:solidFill>
                  <a:srgbClr val="002060"/>
                </a:solidFill>
                <a:latin typeface="Calibri" panose="020F0502020204030204" pitchFamily="34" charset="0"/>
                <a:cs typeface="Calibri" panose="020F0502020204030204" pitchFamily="34" charset="0"/>
              </a:rPr>
              <a:t>os </a:t>
            </a:r>
            <a:r>
              <a:rPr lang="es-AR" sz="2400" b="1" u="sng" dirty="0">
                <a:solidFill>
                  <a:srgbClr val="002060"/>
                </a:solidFill>
                <a:latin typeface="Calibri" panose="020F0502020204030204" pitchFamily="34" charset="0"/>
                <a:cs typeface="Calibri" panose="020F0502020204030204" pitchFamily="34" charset="0"/>
              </a:rPr>
              <a:t>efectos del COVID en los </a:t>
            </a:r>
            <a:r>
              <a:rPr lang="es-AR" sz="2400" b="1" u="sng" dirty="0" smtClean="0">
                <a:solidFill>
                  <a:srgbClr val="002060"/>
                </a:solidFill>
                <a:latin typeface="Calibri" panose="020F0502020204030204" pitchFamily="34" charset="0"/>
                <a:cs typeface="Calibri" panose="020F0502020204030204" pitchFamily="34" charset="0"/>
              </a:rPr>
              <a:t>empobrecidos</a:t>
            </a:r>
            <a:endParaRPr lang="ro-RO" sz="2400" b="1" u="sng" dirty="0" smtClean="0">
              <a:solidFill>
                <a:srgbClr val="002060"/>
              </a:solidFill>
              <a:latin typeface="Calibri" panose="020F0502020204030204" pitchFamily="34" charset="0"/>
              <a:cs typeface="Calibri" panose="020F0502020204030204" pitchFamily="34" charset="0"/>
            </a:endParaRPr>
          </a:p>
          <a:p>
            <a:pPr algn="just"/>
            <a:endParaRPr lang="ro-RO" sz="2400" b="1" dirty="0">
              <a:solidFill>
                <a:srgbClr val="002060"/>
              </a:solidFill>
            </a:endParaRPr>
          </a:p>
          <a:p>
            <a:pPr algn="just"/>
            <a:r>
              <a:rPr lang="es-AR" sz="2400" dirty="0" smtClean="0">
                <a:solidFill>
                  <a:srgbClr val="002060"/>
                </a:solidFill>
              </a:rPr>
              <a:t>Te </a:t>
            </a:r>
            <a:r>
              <a:rPr lang="es-AR" sz="2400" dirty="0">
                <a:solidFill>
                  <a:srgbClr val="002060"/>
                </a:solidFill>
              </a:rPr>
              <a:t>pedimos buen Jesús, por los efectos del COVID en los empobrecidos, en las mujeres, adolescentes, niños y niñas que caen en las redes de trata de personas, para que podamos convertir nuestros corazones, en corazones solidarios, atentos, amorosos, que estemos pronto a responder, a ser portavoz de las necesidades de nuestros hermanos y hermanas </a:t>
            </a:r>
            <a:r>
              <a:rPr lang="es-AR" sz="2400" dirty="0" smtClean="0">
                <a:solidFill>
                  <a:srgbClr val="002060"/>
                </a:solidFill>
              </a:rPr>
              <a:t>sufrientes</a:t>
            </a:r>
            <a:r>
              <a:rPr lang="ro-RO" sz="2400" dirty="0" smtClean="0">
                <a:solidFill>
                  <a:srgbClr val="002060"/>
                </a:solidFill>
              </a:rPr>
              <a:t>. </a:t>
            </a:r>
            <a:endParaRPr lang="ro-RO" sz="2400" dirty="0">
              <a:solidFill>
                <a:srgbClr val="002060"/>
              </a:solidFill>
            </a:endParaRPr>
          </a:p>
        </p:txBody>
      </p:sp>
    </p:spTree>
    <p:extLst>
      <p:ext uri="{BB962C8B-B14F-4D97-AF65-F5344CB8AC3E}">
        <p14:creationId xmlns:p14="http://schemas.microsoft.com/office/powerpoint/2010/main" val="776323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46811"/>
            <a:ext cx="6772329" cy="39430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3" name="Rectangle 2"/>
          <p:cNvSpPr/>
          <p:nvPr/>
        </p:nvSpPr>
        <p:spPr>
          <a:xfrm>
            <a:off x="7802881" y="2978330"/>
            <a:ext cx="4389119" cy="721736"/>
          </a:xfrm>
          <a:prstGeom prst="rect">
            <a:avLst/>
          </a:prstGeom>
        </p:spPr>
        <p:txBody>
          <a:bodyPr wrap="square">
            <a:spAutoFit/>
          </a:bodyPr>
          <a:lstStyle/>
          <a:p>
            <a:pPr algn="ctr">
              <a:lnSpc>
                <a:spcPct val="107000"/>
              </a:lnSpc>
              <a:spcAft>
                <a:spcPts val="800"/>
              </a:spcAft>
            </a:pPr>
            <a:r>
              <a:rPr lang="en-US" sz="4000" b="1" dirty="0">
                <a:solidFill>
                  <a:srgbClr val="002060"/>
                </a:solidFill>
                <a:latin typeface="Calibri" panose="020F0502020204030204" pitchFamily="34" charset="0"/>
                <a:ea typeface="Calibri" panose="020F0502020204030204" pitchFamily="34" charset="0"/>
                <a:cs typeface="Arial" panose="020B0604020202020204" pitchFamily="34" charset="0"/>
              </a:rPr>
              <a:t>Prayer in silence </a:t>
            </a:r>
            <a:endParaRPr lang="ro-RO" sz="4000"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2" name="TextBox 1"/>
          <p:cNvSpPr txBox="1"/>
          <p:nvPr/>
        </p:nvSpPr>
        <p:spPr>
          <a:xfrm>
            <a:off x="7262948" y="4384454"/>
            <a:ext cx="4206240" cy="707886"/>
          </a:xfrm>
          <a:prstGeom prst="rect">
            <a:avLst/>
          </a:prstGeom>
          <a:noFill/>
        </p:spPr>
        <p:txBody>
          <a:bodyPr wrap="square" rtlCol="0">
            <a:spAutoFit/>
          </a:bodyPr>
          <a:lstStyle/>
          <a:p>
            <a:r>
              <a:rPr lang="ro-RO" sz="4000" b="1" dirty="0">
                <a:solidFill>
                  <a:srgbClr val="002060"/>
                </a:solidFill>
                <a:latin typeface="Calibri" panose="020F0502020204030204" pitchFamily="34" charset="0"/>
                <a:cs typeface="Calibri" panose="020F0502020204030204" pitchFamily="34" charset="0"/>
              </a:rPr>
              <a:t>Oración en silencio</a:t>
            </a:r>
          </a:p>
        </p:txBody>
      </p:sp>
    </p:spTree>
    <p:extLst>
      <p:ext uri="{BB962C8B-B14F-4D97-AF65-F5344CB8AC3E}">
        <p14:creationId xmlns:p14="http://schemas.microsoft.com/office/powerpoint/2010/main" val="1344005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153"/>
            <a:ext cx="12192000" cy="57868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6" name="TextBox 5"/>
          <p:cNvSpPr txBox="1"/>
          <p:nvPr/>
        </p:nvSpPr>
        <p:spPr>
          <a:xfrm>
            <a:off x="7105338" y="4286063"/>
            <a:ext cx="4852513" cy="2246769"/>
          </a:xfrm>
          <a:prstGeom prst="rect">
            <a:avLst/>
          </a:prstGeom>
          <a:gradFill flip="none" rotWithShape="1">
            <a:gsLst>
              <a:gs pos="0">
                <a:schemeClr val="accent6">
                  <a:lumMod val="5000"/>
                  <a:lumOff val="95000"/>
                  <a:alpha val="64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algn="ctr"/>
            <a:r>
              <a:rPr lang="en-US" sz="2000" dirty="0"/>
              <a:t>Our Father, Who art in Heaven, hallowed be Thy name; Thy Kingdom come, Thy will be done on earth as it is in Heaven. Give us this day our daily bread; and forgive us our trespasses as we forgive those who trespass against us; and lead us not into temptation, but deliver us from evil. Amen.</a:t>
            </a:r>
            <a:endParaRPr lang="ro-RO" sz="2000" dirty="0"/>
          </a:p>
        </p:txBody>
      </p:sp>
      <p:sp>
        <p:nvSpPr>
          <p:cNvPr id="7" name="TextBox 6"/>
          <p:cNvSpPr txBox="1"/>
          <p:nvPr/>
        </p:nvSpPr>
        <p:spPr>
          <a:xfrm>
            <a:off x="1862849" y="1700740"/>
            <a:ext cx="5647223" cy="2585323"/>
          </a:xfrm>
          <a:prstGeom prst="rect">
            <a:avLst/>
          </a:prstGeom>
          <a:noFill/>
        </p:spPr>
        <p:txBody>
          <a:bodyPr wrap="square" rtlCol="0">
            <a:spAutoFit/>
          </a:bodyPr>
          <a:lstStyle/>
          <a:p>
            <a:pPr algn="ctr"/>
            <a:r>
              <a:rPr lang="es-ES" dirty="0">
                <a:solidFill>
                  <a:schemeClr val="bg1"/>
                </a:solidFill>
              </a:rPr>
              <a:t>Padre nuestro que estás en el cielo,</a:t>
            </a:r>
            <a:br>
              <a:rPr lang="es-ES" dirty="0">
                <a:solidFill>
                  <a:schemeClr val="bg1"/>
                </a:solidFill>
              </a:rPr>
            </a:br>
            <a:r>
              <a:rPr lang="es-ES" dirty="0">
                <a:solidFill>
                  <a:schemeClr val="bg1"/>
                </a:solidFill>
              </a:rPr>
              <a:t>santificado sea tu Nombre;</a:t>
            </a:r>
            <a:br>
              <a:rPr lang="es-ES" dirty="0">
                <a:solidFill>
                  <a:schemeClr val="bg1"/>
                </a:solidFill>
              </a:rPr>
            </a:br>
            <a:r>
              <a:rPr lang="es-ES" dirty="0">
                <a:solidFill>
                  <a:schemeClr val="bg1"/>
                </a:solidFill>
              </a:rPr>
              <a:t>venga a nosotros tu </a:t>
            </a:r>
            <a:r>
              <a:rPr lang="es-ES" dirty="0" smtClean="0">
                <a:solidFill>
                  <a:schemeClr val="bg1"/>
                </a:solidFill>
              </a:rPr>
              <a:t>Reino;</a:t>
            </a:r>
            <a:r>
              <a:rPr lang="ro-RO" dirty="0" smtClean="0">
                <a:solidFill>
                  <a:schemeClr val="bg1"/>
                </a:solidFill>
              </a:rPr>
              <a:t> </a:t>
            </a:r>
            <a:r>
              <a:rPr lang="es-ES" dirty="0" smtClean="0">
                <a:solidFill>
                  <a:schemeClr val="bg1"/>
                </a:solidFill>
              </a:rPr>
              <a:t>hágase </a:t>
            </a:r>
            <a:r>
              <a:rPr lang="es-ES" dirty="0">
                <a:solidFill>
                  <a:schemeClr val="bg1"/>
                </a:solidFill>
              </a:rPr>
              <a:t>tu </a:t>
            </a:r>
            <a:r>
              <a:rPr lang="es-ES" dirty="0" smtClean="0">
                <a:solidFill>
                  <a:schemeClr val="bg1"/>
                </a:solidFill>
              </a:rPr>
              <a:t>voluntad</a:t>
            </a:r>
            <a:r>
              <a:rPr lang="ro-RO" dirty="0" smtClean="0">
                <a:solidFill>
                  <a:schemeClr val="bg1"/>
                </a:solidFill>
              </a:rPr>
              <a:t> </a:t>
            </a:r>
            <a:r>
              <a:rPr lang="es-ES" dirty="0" smtClean="0">
                <a:solidFill>
                  <a:schemeClr val="bg1"/>
                </a:solidFill>
              </a:rPr>
              <a:t>en </a:t>
            </a:r>
            <a:r>
              <a:rPr lang="es-ES" dirty="0">
                <a:solidFill>
                  <a:schemeClr val="bg1"/>
                </a:solidFill>
              </a:rPr>
              <a:t>la tierra como en el </a:t>
            </a:r>
            <a:r>
              <a:rPr lang="es-ES" dirty="0" smtClean="0">
                <a:solidFill>
                  <a:schemeClr val="bg1"/>
                </a:solidFill>
              </a:rPr>
              <a:t>cielo.</a:t>
            </a:r>
            <a:r>
              <a:rPr lang="ro-RO" dirty="0" smtClean="0">
                <a:solidFill>
                  <a:schemeClr val="bg1"/>
                </a:solidFill>
              </a:rPr>
              <a:t> </a:t>
            </a:r>
            <a:r>
              <a:rPr lang="es-ES" dirty="0" smtClean="0">
                <a:solidFill>
                  <a:schemeClr val="bg1"/>
                </a:solidFill>
              </a:rPr>
              <a:t>Danos hoy</a:t>
            </a:r>
            <a:r>
              <a:rPr lang="ro-RO" dirty="0" smtClean="0">
                <a:solidFill>
                  <a:schemeClr val="bg1"/>
                </a:solidFill>
              </a:rPr>
              <a:t> </a:t>
            </a:r>
            <a:r>
              <a:rPr lang="es-ES" dirty="0" smtClean="0">
                <a:solidFill>
                  <a:schemeClr val="bg1"/>
                </a:solidFill>
              </a:rPr>
              <a:t>nuestro </a:t>
            </a:r>
            <a:r>
              <a:rPr lang="es-ES" dirty="0">
                <a:solidFill>
                  <a:schemeClr val="bg1"/>
                </a:solidFill>
              </a:rPr>
              <a:t>pan de cada </a:t>
            </a:r>
            <a:r>
              <a:rPr lang="es-ES" dirty="0" smtClean="0">
                <a:solidFill>
                  <a:schemeClr val="bg1"/>
                </a:solidFill>
              </a:rPr>
              <a:t>día;</a:t>
            </a:r>
            <a:r>
              <a:rPr lang="ro-RO" dirty="0" smtClean="0">
                <a:solidFill>
                  <a:schemeClr val="bg1"/>
                </a:solidFill>
              </a:rPr>
              <a:t> </a:t>
            </a:r>
            <a:r>
              <a:rPr lang="es-ES" dirty="0" smtClean="0">
                <a:solidFill>
                  <a:schemeClr val="bg1"/>
                </a:solidFill>
              </a:rPr>
              <a:t>perdona </a:t>
            </a:r>
            <a:r>
              <a:rPr lang="es-ES" dirty="0">
                <a:solidFill>
                  <a:schemeClr val="bg1"/>
                </a:solidFill>
              </a:rPr>
              <a:t>nuestras </a:t>
            </a:r>
            <a:r>
              <a:rPr lang="es-ES" dirty="0" smtClean="0">
                <a:solidFill>
                  <a:schemeClr val="bg1"/>
                </a:solidFill>
              </a:rPr>
              <a:t>ofensas,</a:t>
            </a:r>
            <a:r>
              <a:rPr lang="ro-RO" dirty="0" smtClean="0">
                <a:solidFill>
                  <a:schemeClr val="bg1"/>
                </a:solidFill>
              </a:rPr>
              <a:t> </a:t>
            </a:r>
            <a:r>
              <a:rPr lang="es-ES" dirty="0" smtClean="0">
                <a:solidFill>
                  <a:schemeClr val="bg1"/>
                </a:solidFill>
              </a:rPr>
              <a:t>como </a:t>
            </a:r>
            <a:r>
              <a:rPr lang="es-ES" dirty="0">
                <a:solidFill>
                  <a:schemeClr val="bg1"/>
                </a:solidFill>
              </a:rPr>
              <a:t>también </a:t>
            </a:r>
            <a:r>
              <a:rPr lang="es-ES" dirty="0" smtClean="0">
                <a:solidFill>
                  <a:schemeClr val="bg1"/>
                </a:solidFill>
              </a:rPr>
              <a:t>nosotros</a:t>
            </a:r>
            <a:r>
              <a:rPr lang="ro-RO" dirty="0" smtClean="0">
                <a:solidFill>
                  <a:schemeClr val="bg1"/>
                </a:solidFill>
              </a:rPr>
              <a:t> </a:t>
            </a:r>
            <a:r>
              <a:rPr lang="es-ES" dirty="0" smtClean="0">
                <a:solidFill>
                  <a:schemeClr val="bg1"/>
                </a:solidFill>
              </a:rPr>
              <a:t>perdonamos</a:t>
            </a:r>
            <a:r>
              <a:rPr lang="ro-RO" dirty="0" smtClean="0">
                <a:solidFill>
                  <a:schemeClr val="bg1"/>
                </a:solidFill>
              </a:rPr>
              <a:t> </a:t>
            </a:r>
            <a:r>
              <a:rPr lang="es-ES" dirty="0" smtClean="0">
                <a:solidFill>
                  <a:schemeClr val="bg1"/>
                </a:solidFill>
              </a:rPr>
              <a:t>a </a:t>
            </a:r>
            <a:r>
              <a:rPr lang="es-ES" dirty="0">
                <a:solidFill>
                  <a:schemeClr val="bg1"/>
                </a:solidFill>
              </a:rPr>
              <a:t>los que nos ofenden;</a:t>
            </a:r>
            <a:br>
              <a:rPr lang="es-ES" dirty="0">
                <a:solidFill>
                  <a:schemeClr val="bg1"/>
                </a:solidFill>
              </a:rPr>
            </a:br>
            <a:r>
              <a:rPr lang="es-ES" dirty="0">
                <a:solidFill>
                  <a:schemeClr val="bg1"/>
                </a:solidFill>
              </a:rPr>
              <a:t>no nos dejes caer en la </a:t>
            </a:r>
            <a:r>
              <a:rPr lang="es-ES" dirty="0" err="1" smtClean="0">
                <a:solidFill>
                  <a:schemeClr val="bg1"/>
                </a:solidFill>
              </a:rPr>
              <a:t>tentación,y</a:t>
            </a:r>
            <a:r>
              <a:rPr lang="es-ES" dirty="0" smtClean="0">
                <a:solidFill>
                  <a:schemeClr val="bg1"/>
                </a:solidFill>
              </a:rPr>
              <a:t> </a:t>
            </a:r>
            <a:r>
              <a:rPr lang="es-ES" dirty="0">
                <a:solidFill>
                  <a:schemeClr val="bg1"/>
                </a:solidFill>
              </a:rPr>
              <a:t>líbranos del mal.</a:t>
            </a:r>
          </a:p>
          <a:p>
            <a:pPr algn="ctr"/>
            <a:r>
              <a:rPr lang="es-ES" dirty="0">
                <a:solidFill>
                  <a:schemeClr val="bg1"/>
                </a:solidFill>
              </a:rPr>
              <a:t>Amén.</a:t>
            </a:r>
          </a:p>
          <a:p>
            <a:pPr algn="ctr"/>
            <a:endParaRPr lang="ro-RO" dirty="0">
              <a:solidFill>
                <a:schemeClr val="bg1"/>
              </a:solidFill>
            </a:endParaRPr>
          </a:p>
        </p:txBody>
      </p:sp>
    </p:spTree>
    <p:extLst>
      <p:ext uri="{BB962C8B-B14F-4D97-AF65-F5344CB8AC3E}">
        <p14:creationId xmlns:p14="http://schemas.microsoft.com/office/powerpoint/2010/main" val="2012210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d's Spirit Is In My Heart Song Lyrics Video - Divine Hym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90457" y="1645225"/>
            <a:ext cx="6901543" cy="3882118"/>
          </a:xfrm>
          <a:prstGeom prst="rect">
            <a:avLst/>
          </a:prstGeom>
        </p:spPr>
      </p:pic>
      <p:sp>
        <p:nvSpPr>
          <p:cNvPr id="2" name="TextBox 1"/>
          <p:cNvSpPr txBox="1"/>
          <p:nvPr/>
        </p:nvSpPr>
        <p:spPr>
          <a:xfrm>
            <a:off x="0" y="0"/>
            <a:ext cx="5159829" cy="7248138"/>
          </a:xfrm>
          <a:prstGeom prst="rect">
            <a:avLst/>
          </a:prstGeom>
          <a:solidFill>
            <a:srgbClr val="FF9900"/>
          </a:solidFill>
        </p:spPr>
        <p:txBody>
          <a:bodyPr wrap="square" rtlCol="0">
            <a:spAutoFit/>
          </a:bodyPr>
          <a:lstStyle/>
          <a:p>
            <a:pPr algn="ctr"/>
            <a:r>
              <a:rPr lang="ro-RO" sz="1500" b="1" dirty="0"/>
              <a:t>Oración final</a:t>
            </a:r>
            <a:r>
              <a:rPr lang="ro-RO" sz="1500" dirty="0"/>
              <a:t> - </a:t>
            </a:r>
            <a:r>
              <a:rPr lang="ro-RO" sz="1500" i="1" dirty="0" smtClean="0"/>
              <a:t>El </a:t>
            </a:r>
            <a:r>
              <a:rPr lang="ro-RO" sz="1500" i="1" dirty="0"/>
              <a:t>Espíritu de Dios está en mi </a:t>
            </a:r>
            <a:r>
              <a:rPr lang="ro-RO" sz="1500" i="1" dirty="0" smtClean="0"/>
              <a:t>corazón</a:t>
            </a:r>
          </a:p>
          <a:p>
            <a:pPr algn="ctr"/>
            <a:endParaRPr lang="ro-RO" sz="1500" dirty="0"/>
          </a:p>
          <a:p>
            <a:pPr algn="ctr"/>
            <a:r>
              <a:rPr lang="ro-RO" sz="1500" dirty="0"/>
              <a:t>El espíritu de Dios está en mi corazón </a:t>
            </a:r>
            <a:endParaRPr lang="ro-RO" sz="1500" dirty="0" smtClean="0"/>
          </a:p>
          <a:p>
            <a:pPr algn="ctr"/>
            <a:r>
              <a:rPr lang="ro-RO" sz="1500" dirty="0" smtClean="0"/>
              <a:t>Me </a:t>
            </a:r>
            <a:r>
              <a:rPr lang="ro-RO" sz="1500" dirty="0"/>
              <a:t>ha llamado y me ha apartado.</a:t>
            </a:r>
          </a:p>
          <a:p>
            <a:pPr algn="ctr"/>
            <a:r>
              <a:rPr lang="ro-RO" sz="1500" dirty="0"/>
              <a:t>Esto es lo que tengo que hacer</a:t>
            </a:r>
          </a:p>
          <a:p>
            <a:pPr algn="ctr"/>
            <a:r>
              <a:rPr lang="ro-RO" sz="1500" dirty="0"/>
              <a:t>Lo que tengo que </a:t>
            </a:r>
            <a:r>
              <a:rPr lang="ro-RO" sz="1500" dirty="0" smtClean="0"/>
              <a:t>hacer</a:t>
            </a:r>
          </a:p>
          <a:p>
            <a:pPr algn="ctr"/>
            <a:endParaRPr lang="ro-RO" sz="1500" dirty="0"/>
          </a:p>
          <a:p>
            <a:pPr algn="ctr"/>
            <a:r>
              <a:rPr lang="ro-RO" sz="1500" b="1" dirty="0" smtClean="0"/>
              <a:t>Ref: Me </a:t>
            </a:r>
            <a:r>
              <a:rPr lang="ro-RO" sz="1500" b="1" dirty="0"/>
              <a:t>envió a dar las buenas nuevas a los pobres</a:t>
            </a:r>
          </a:p>
          <a:p>
            <a:pPr algn="ctr"/>
            <a:r>
              <a:rPr lang="ro-RO" sz="1500" b="1" dirty="0"/>
              <a:t> </a:t>
            </a:r>
            <a:r>
              <a:rPr lang="ro-RO" sz="1500" b="1" dirty="0" smtClean="0"/>
              <a:t>Dile </a:t>
            </a:r>
            <a:r>
              <a:rPr lang="ro-RO" sz="1500" b="1" dirty="0"/>
              <a:t>a los prisioneros que ya no son prisioneros</a:t>
            </a:r>
          </a:p>
          <a:p>
            <a:pPr algn="ctr"/>
            <a:r>
              <a:rPr lang="ro-RO" sz="1500" b="1" dirty="0"/>
              <a:t>Dile a las personas ciegas que pueden ver</a:t>
            </a:r>
          </a:p>
          <a:p>
            <a:pPr algn="ctr"/>
            <a:r>
              <a:rPr lang="ro-RO" sz="1500" b="1" dirty="0"/>
              <a:t>Y liberar a los pisoteados</a:t>
            </a:r>
          </a:p>
          <a:p>
            <a:pPr algn="ctr"/>
            <a:r>
              <a:rPr lang="ro-RO" sz="1500" b="1" dirty="0"/>
              <a:t>Y ve a contarle a todo el mundo la noticia de que</a:t>
            </a:r>
          </a:p>
          <a:p>
            <a:pPr algn="ctr"/>
            <a:r>
              <a:rPr lang="ro-RO" sz="1500" b="1" dirty="0"/>
              <a:t>El Reino de Dios ha llegado</a:t>
            </a:r>
          </a:p>
          <a:p>
            <a:pPr algn="ctr"/>
            <a:r>
              <a:rPr lang="ro-RO" sz="1500" b="1" dirty="0"/>
              <a:t>Y ve a decirle a todo el mundo</a:t>
            </a:r>
          </a:p>
          <a:p>
            <a:pPr algn="ctr"/>
            <a:r>
              <a:rPr lang="ro-RO" sz="1500" b="1" dirty="0"/>
              <a:t>La noticia de que ha llegado el reino de Dios</a:t>
            </a:r>
            <a:r>
              <a:rPr lang="ro-RO" sz="1500" b="1" dirty="0" smtClean="0"/>
              <a:t>.</a:t>
            </a:r>
          </a:p>
          <a:p>
            <a:pPr algn="ctr"/>
            <a:endParaRPr lang="ro-RO" sz="1500" b="1" dirty="0"/>
          </a:p>
          <a:p>
            <a:pPr algn="ctr"/>
            <a:r>
              <a:rPr lang="ro-RO" sz="1500" dirty="0"/>
              <a:t>Tal como el padre me envió</a:t>
            </a:r>
          </a:p>
          <a:p>
            <a:pPr algn="ctr"/>
            <a:r>
              <a:rPr lang="ro-RO" sz="1500" dirty="0"/>
              <a:t>Te envío a ser,</a:t>
            </a:r>
          </a:p>
          <a:p>
            <a:pPr algn="ctr"/>
            <a:r>
              <a:rPr lang="ro-RO" sz="1500" dirty="0"/>
              <a:t>Mi testigo en todo el mundo,</a:t>
            </a:r>
          </a:p>
          <a:p>
            <a:pPr algn="ctr"/>
            <a:r>
              <a:rPr lang="ro-RO" sz="1500" dirty="0"/>
              <a:t>Todo el mundo</a:t>
            </a:r>
          </a:p>
          <a:p>
            <a:pPr algn="ctr"/>
            <a:endParaRPr lang="ro-RO" sz="1500" dirty="0" smtClean="0"/>
          </a:p>
          <a:p>
            <a:pPr algn="ctr"/>
            <a:r>
              <a:rPr lang="ro-RO" sz="1500" dirty="0" smtClean="0"/>
              <a:t>No lleve una carga en su paquete,</a:t>
            </a:r>
          </a:p>
          <a:p>
            <a:pPr algn="ctr"/>
            <a:r>
              <a:rPr lang="ro-RO" sz="1500" dirty="0" smtClean="0"/>
              <a:t>No necesitas dos camisas en la espalda</a:t>
            </a:r>
          </a:p>
          <a:p>
            <a:pPr algn="ctr"/>
            <a:r>
              <a:rPr lang="ro-RO" sz="1500" dirty="0" smtClean="0"/>
              <a:t>Un obrero puede ganarse su propio sustento,</a:t>
            </a:r>
          </a:p>
          <a:p>
            <a:pPr algn="ctr"/>
            <a:r>
              <a:rPr lang="ro-RO" sz="1500" dirty="0" smtClean="0"/>
              <a:t>Puede ganar su propia fortaleza</a:t>
            </a:r>
          </a:p>
          <a:p>
            <a:pPr algn="ctr"/>
            <a:endParaRPr lang="ro-RO" sz="1500" dirty="0" smtClean="0"/>
          </a:p>
          <a:p>
            <a:pPr algn="ctr"/>
            <a:r>
              <a:rPr lang="ro-RO" sz="1500" dirty="0" smtClean="0"/>
              <a:t>No </a:t>
            </a:r>
            <a:r>
              <a:rPr lang="ro-RO" sz="1500" dirty="0"/>
              <a:t>se preocupe por lo que tenga que decir,</a:t>
            </a:r>
          </a:p>
          <a:p>
            <a:pPr algn="ctr"/>
            <a:r>
              <a:rPr lang="ro-RO" sz="1500" dirty="0"/>
              <a:t>No te preocupes porque ese día</a:t>
            </a:r>
          </a:p>
          <a:p>
            <a:pPr algn="ctr"/>
            <a:r>
              <a:rPr lang="ro-RO" sz="1500" dirty="0"/>
              <a:t>El espíritu de Dios hablará en tu corazón</a:t>
            </a:r>
          </a:p>
          <a:p>
            <a:pPr algn="ctr"/>
            <a:r>
              <a:rPr lang="ro-RO" sz="1500" dirty="0"/>
              <a:t>Hablará en tu corazón</a:t>
            </a:r>
          </a:p>
          <a:p>
            <a:pPr algn="ctr"/>
            <a:endParaRPr lang="ro-RO" sz="1500" dirty="0"/>
          </a:p>
        </p:txBody>
      </p:sp>
    </p:spTree>
    <p:extLst>
      <p:ext uri="{BB962C8B-B14F-4D97-AF65-F5344CB8AC3E}">
        <p14:creationId xmlns:p14="http://schemas.microsoft.com/office/powerpoint/2010/main" val="1036373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2185" y="1366460"/>
            <a:ext cx="6995038" cy="524628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Tree>
    <p:extLst>
      <p:ext uri="{BB962C8B-B14F-4D97-AF65-F5344CB8AC3E}">
        <p14:creationId xmlns:p14="http://schemas.microsoft.com/office/powerpoint/2010/main" val="944369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0449"/>
            <a:ext cx="5486400" cy="31943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2" name="TextBox 1"/>
          <p:cNvSpPr txBox="1"/>
          <p:nvPr/>
        </p:nvSpPr>
        <p:spPr>
          <a:xfrm>
            <a:off x="2478117" y="1245455"/>
            <a:ext cx="6949440" cy="461665"/>
          </a:xfrm>
          <a:prstGeom prst="rect">
            <a:avLst/>
          </a:prstGeom>
          <a:noFill/>
        </p:spPr>
        <p:txBody>
          <a:bodyPr wrap="square" rtlCol="0">
            <a:spAutoFit/>
          </a:bodyPr>
          <a:lstStyle/>
          <a:p>
            <a:r>
              <a:rPr lang="en-US" sz="2400" b="1" dirty="0">
                <a:solidFill>
                  <a:srgbClr val="002060"/>
                </a:solidFill>
              </a:rPr>
              <a:t>Welcome and </a:t>
            </a:r>
            <a:r>
              <a:rPr lang="en-US" sz="2400" b="1" dirty="0" smtClean="0">
                <a:solidFill>
                  <a:srgbClr val="002060"/>
                </a:solidFill>
              </a:rPr>
              <a:t>Candle Lighting</a:t>
            </a:r>
            <a:r>
              <a:rPr lang="ro-RO" sz="2400" b="1" dirty="0" smtClean="0">
                <a:solidFill>
                  <a:srgbClr val="002060"/>
                </a:solidFill>
              </a:rPr>
              <a:t> ceremony</a:t>
            </a:r>
            <a:r>
              <a:rPr lang="en-US" sz="2400" b="1" dirty="0" smtClean="0">
                <a:solidFill>
                  <a:srgbClr val="002060"/>
                </a:solidFill>
              </a:rPr>
              <a:t> </a:t>
            </a:r>
            <a:endParaRPr lang="ro-RO" sz="2400" dirty="0">
              <a:solidFill>
                <a:srgbClr val="002060"/>
              </a:solidFill>
            </a:endParaRPr>
          </a:p>
        </p:txBody>
      </p:sp>
      <p:pic>
        <p:nvPicPr>
          <p:cNvPr id="8" name="Picture 7"/>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6963175" y="2038519"/>
            <a:ext cx="4023359" cy="4470399"/>
          </a:xfrm>
          <a:prstGeom prst="rect">
            <a:avLst/>
          </a:prstGeom>
        </p:spPr>
      </p:pic>
    </p:spTree>
    <p:extLst>
      <p:ext uri="{BB962C8B-B14F-4D97-AF65-F5344CB8AC3E}">
        <p14:creationId xmlns:p14="http://schemas.microsoft.com/office/powerpoint/2010/main" val="2733122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97050"/>
            <a:ext cx="5858870" cy="36609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858869" y="1599651"/>
            <a:ext cx="6333131" cy="4176379"/>
          </a:xfrm>
          <a:prstGeom prst="rect">
            <a:avLst/>
          </a:prstGeom>
          <a:noFill/>
          <a:ln>
            <a:noFill/>
          </a:ln>
        </p:spPr>
      </p:pic>
      <p:sp>
        <p:nvSpPr>
          <p:cNvPr id="7" name="TextBox 6"/>
          <p:cNvSpPr txBox="1"/>
          <p:nvPr/>
        </p:nvSpPr>
        <p:spPr>
          <a:xfrm>
            <a:off x="1025612" y="1863886"/>
            <a:ext cx="4833257" cy="861774"/>
          </a:xfrm>
          <a:prstGeom prst="rect">
            <a:avLst/>
          </a:prstGeom>
          <a:noFill/>
        </p:spPr>
        <p:txBody>
          <a:bodyPr wrap="square" rtlCol="0">
            <a:spAutoFit/>
          </a:bodyPr>
          <a:lstStyle/>
          <a:p>
            <a:pPr algn="ctr"/>
            <a:r>
              <a:rPr lang="en-US" sz="2500" dirty="0"/>
              <a:t>St. Josephine </a:t>
            </a:r>
            <a:r>
              <a:rPr lang="en-US" sz="2500" dirty="0" err="1" smtClean="0"/>
              <a:t>Bakhita</a:t>
            </a:r>
            <a:endParaRPr lang="ro-RO" sz="2500" dirty="0" smtClean="0"/>
          </a:p>
          <a:p>
            <a:pPr algn="ctr"/>
            <a:r>
              <a:rPr lang="ro-RO" sz="2500" dirty="0" smtClean="0"/>
              <a:t>(ca</a:t>
            </a:r>
            <a:r>
              <a:rPr lang="ro-RO" sz="2500" dirty="0"/>
              <a:t>. 1869 – 8 February </a:t>
            </a:r>
            <a:r>
              <a:rPr lang="ro-RO" sz="2500" dirty="0" smtClean="0"/>
              <a:t>1947</a:t>
            </a:r>
            <a:r>
              <a:rPr lang="ro-RO" sz="2500" dirty="0"/>
              <a:t>)</a:t>
            </a:r>
          </a:p>
        </p:txBody>
      </p:sp>
    </p:spTree>
    <p:extLst>
      <p:ext uri="{BB962C8B-B14F-4D97-AF65-F5344CB8AC3E}">
        <p14:creationId xmlns:p14="http://schemas.microsoft.com/office/powerpoint/2010/main" val="3184835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0450"/>
            <a:ext cx="4793016" cy="27906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2" name="Rectangle 1"/>
          <p:cNvSpPr/>
          <p:nvPr/>
        </p:nvSpPr>
        <p:spPr>
          <a:xfrm>
            <a:off x="4520887" y="1215215"/>
            <a:ext cx="2439066" cy="461665"/>
          </a:xfrm>
          <a:prstGeom prst="rect">
            <a:avLst/>
          </a:prstGeom>
        </p:spPr>
        <p:txBody>
          <a:bodyPr wrap="none">
            <a:spAutoFit/>
          </a:bodyPr>
          <a:lstStyle/>
          <a:p>
            <a:r>
              <a:rPr lang="en-US" sz="24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OPENING PRAYER</a:t>
            </a:r>
            <a:endParaRPr lang="ro-RO" sz="2400" dirty="0">
              <a:solidFill>
                <a:srgbClr val="002060"/>
              </a:solidFill>
            </a:endParaRPr>
          </a:p>
        </p:txBody>
      </p:sp>
      <p:sp>
        <p:nvSpPr>
          <p:cNvPr id="3" name="TextBox 2"/>
          <p:cNvSpPr txBox="1"/>
          <p:nvPr/>
        </p:nvSpPr>
        <p:spPr>
          <a:xfrm>
            <a:off x="5643155" y="2087463"/>
            <a:ext cx="6035040" cy="4770537"/>
          </a:xfrm>
          <a:prstGeom prst="rect">
            <a:avLst/>
          </a:prstGeom>
          <a:noFill/>
        </p:spPr>
        <p:txBody>
          <a:bodyPr wrap="square" rtlCol="0">
            <a:spAutoFit/>
          </a:bodyPr>
          <a:lstStyle/>
          <a:p>
            <a:pPr algn="just"/>
            <a:r>
              <a:rPr lang="en-US" sz="2000" dirty="0"/>
              <a:t>Almighty Father, we thank you for the gift of working together in this field of seeking justice to humanity. Thank you for the gift of St. Josephine </a:t>
            </a:r>
            <a:r>
              <a:rPr lang="en-US" sz="2000" dirty="0" err="1"/>
              <a:t>Bakhita</a:t>
            </a:r>
            <a:r>
              <a:rPr lang="en-US" sz="2000" dirty="0"/>
              <a:t> in the Church. She was sold into slavery as a child and endured untold hardships and suffering. </a:t>
            </a:r>
            <a:endParaRPr lang="en-US" sz="2000" dirty="0" smtClean="0"/>
          </a:p>
          <a:p>
            <a:pPr algn="just"/>
            <a:endParaRPr lang="en-US" sz="2000" dirty="0"/>
          </a:p>
          <a:p>
            <a:pPr algn="just"/>
            <a:r>
              <a:rPr lang="en-US" sz="2000" dirty="0" smtClean="0"/>
              <a:t>Dear </a:t>
            </a:r>
            <a:r>
              <a:rPr lang="en-US" sz="2000" dirty="0"/>
              <a:t>Lord, assist all those who are trapped in a state of slavery, may they be released from their chains of captivity. We believe that, those whom humanity enslaves, God sets free. Provide comfort to the survivors of trafficking and give them hope and faith in you. We pray for more courage and strength as we fight against human trafficking. We ask this through Christ our </a:t>
            </a:r>
            <a:r>
              <a:rPr lang="en-US" sz="2000" dirty="0" smtClean="0"/>
              <a:t>Lord. Amen</a:t>
            </a:r>
            <a:r>
              <a:rPr lang="en-US" sz="2000" dirty="0"/>
              <a:t>.</a:t>
            </a:r>
            <a:endParaRPr lang="ro-RO" sz="2000" dirty="0"/>
          </a:p>
          <a:p>
            <a:pPr algn="just"/>
            <a:endParaRPr lang="ro-RO" sz="2400" dirty="0"/>
          </a:p>
        </p:txBody>
      </p:sp>
    </p:spTree>
    <p:extLst>
      <p:ext uri="{BB962C8B-B14F-4D97-AF65-F5344CB8AC3E}">
        <p14:creationId xmlns:p14="http://schemas.microsoft.com/office/powerpoint/2010/main" val="2569190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32" y="-91440"/>
            <a:ext cx="4162526" cy="1245455"/>
          </a:xfrm>
          <a:prstGeom prst="rect">
            <a:avLst/>
          </a:prstGeom>
        </p:spPr>
      </p:pic>
      <p:pic>
        <p:nvPicPr>
          <p:cNvPr id="3" name="Can You See 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76102"/>
            <a:ext cx="5307565" cy="3980674"/>
          </a:xfrm>
          <a:prstGeom prst="rect">
            <a:avLst/>
          </a:prstGeom>
        </p:spPr>
      </p:pic>
      <p:sp>
        <p:nvSpPr>
          <p:cNvPr id="2" name="TextBox 1"/>
          <p:cNvSpPr txBox="1"/>
          <p:nvPr/>
        </p:nvSpPr>
        <p:spPr>
          <a:xfrm>
            <a:off x="5499462" y="0"/>
            <a:ext cx="6692538" cy="7009611"/>
          </a:xfrm>
          <a:prstGeom prst="rect">
            <a:avLst/>
          </a:prstGeom>
          <a:noFill/>
        </p:spPr>
        <p:txBody>
          <a:bodyPr wrap="square" rtlCol="0">
            <a:spAutoFit/>
          </a:bodyPr>
          <a:lstStyle/>
          <a:p>
            <a:r>
              <a:rPr lang="es-ES" sz="1450" b="1" dirty="0"/>
              <a:t>¿PUEDES VERME?</a:t>
            </a:r>
          </a:p>
          <a:p>
            <a:r>
              <a:rPr lang="es-ES" sz="1450" dirty="0"/>
              <a:t>1 ¿Puedes verme en las cosas que </a:t>
            </a:r>
            <a:r>
              <a:rPr lang="es-ES" sz="1450" dirty="0" smtClean="0"/>
              <a:t>compras,</a:t>
            </a:r>
            <a:r>
              <a:rPr lang="ro-RO" sz="1450" dirty="0" smtClean="0"/>
              <a:t> </a:t>
            </a:r>
            <a:r>
              <a:rPr lang="es-ES" sz="1450" dirty="0" smtClean="0"/>
              <a:t>en </a:t>
            </a:r>
            <a:r>
              <a:rPr lang="es-ES" sz="1450" dirty="0"/>
              <a:t>un lugar donde los precios te sientan </a:t>
            </a:r>
            <a:r>
              <a:rPr lang="es-ES" sz="1450" dirty="0" smtClean="0"/>
              <a:t>bien?</a:t>
            </a:r>
            <a:r>
              <a:rPr lang="ro-RO" sz="1450" dirty="0" smtClean="0"/>
              <a:t> </a:t>
            </a:r>
            <a:r>
              <a:rPr lang="es-ES" sz="1450" dirty="0" smtClean="0"/>
              <a:t>Puedes </a:t>
            </a:r>
            <a:r>
              <a:rPr lang="es-ES" sz="1450" dirty="0"/>
              <a:t>imaginar el lugar donde estoy </a:t>
            </a:r>
            <a:r>
              <a:rPr lang="es-ES" sz="1450" dirty="0" smtClean="0"/>
              <a:t>trabajando;</a:t>
            </a:r>
            <a:r>
              <a:rPr lang="ro-RO" sz="1450" dirty="0" smtClean="0"/>
              <a:t> </a:t>
            </a:r>
            <a:r>
              <a:rPr lang="es-ES" sz="1450" dirty="0" smtClean="0"/>
              <a:t>Sin </a:t>
            </a:r>
            <a:r>
              <a:rPr lang="es-ES" sz="1450" dirty="0"/>
              <a:t>comida y sin descansos, en una tienda húmeda que es un infierno. ¿Puedes verme</a:t>
            </a:r>
            <a:r>
              <a:rPr lang="es-ES" sz="1450" dirty="0" smtClean="0"/>
              <a:t>?</a:t>
            </a:r>
            <a:endParaRPr lang="ro-RO" sz="1450" dirty="0" smtClean="0"/>
          </a:p>
          <a:p>
            <a:endParaRPr lang="es-ES" sz="1450" dirty="0"/>
          </a:p>
          <a:p>
            <a:r>
              <a:rPr lang="es-ES" sz="1450" dirty="0"/>
              <a:t>2 ¿Puedes verme en las sombras y en la </a:t>
            </a:r>
            <a:r>
              <a:rPr lang="es-ES" sz="1450" dirty="0" smtClean="0"/>
              <a:t>oscuridad,</a:t>
            </a:r>
            <a:r>
              <a:rPr lang="ro-RO" sz="1450" dirty="0" smtClean="0"/>
              <a:t> </a:t>
            </a:r>
            <a:r>
              <a:rPr lang="es-ES" sz="1450" dirty="0" smtClean="0"/>
              <a:t>donde </a:t>
            </a:r>
            <a:r>
              <a:rPr lang="es-ES" sz="1450" dirty="0"/>
              <a:t>mi cuerpo se vende por minutos y horas</a:t>
            </a:r>
            <a:r>
              <a:rPr lang="es-ES" sz="1450" dirty="0" smtClean="0"/>
              <a:t>?</a:t>
            </a:r>
            <a:r>
              <a:rPr lang="ro-RO" sz="1450" dirty="0" smtClean="0"/>
              <a:t> </a:t>
            </a:r>
            <a:r>
              <a:rPr lang="es-ES" sz="1450" dirty="0" smtClean="0"/>
              <a:t>¿</a:t>
            </a:r>
            <a:r>
              <a:rPr lang="es-ES" sz="1450" dirty="0"/>
              <a:t>Puedes imaginar el sufrimiento en el mercado del </a:t>
            </a:r>
            <a:r>
              <a:rPr lang="es-ES" sz="1450" dirty="0" smtClean="0"/>
              <a:t>sexo,</a:t>
            </a:r>
            <a:r>
              <a:rPr lang="ro-RO" sz="1450" dirty="0" smtClean="0"/>
              <a:t> </a:t>
            </a:r>
            <a:r>
              <a:rPr lang="es-ES" sz="1450" dirty="0" smtClean="0"/>
              <a:t>donde </a:t>
            </a:r>
            <a:r>
              <a:rPr lang="es-ES" sz="1450" dirty="0"/>
              <a:t>se roban los sueños, así como mis energías</a:t>
            </a:r>
            <a:r>
              <a:rPr lang="es-ES" sz="1450" dirty="0" smtClean="0"/>
              <a:t>?</a:t>
            </a:r>
            <a:r>
              <a:rPr lang="ro-RO" sz="1450" dirty="0" smtClean="0"/>
              <a:t> </a:t>
            </a:r>
            <a:r>
              <a:rPr lang="es-ES" sz="1450" dirty="0" smtClean="0"/>
              <a:t>¿</a:t>
            </a:r>
            <a:r>
              <a:rPr lang="es-ES" sz="1450" dirty="0"/>
              <a:t>Puedes verme?</a:t>
            </a:r>
          </a:p>
          <a:p>
            <a:r>
              <a:rPr lang="es-ES" sz="1450" b="1" dirty="0"/>
              <a:t>Coro</a:t>
            </a:r>
          </a:p>
          <a:p>
            <a:r>
              <a:rPr lang="es-ES" sz="1450" b="1" dirty="0"/>
              <a:t>¡Mira! Mira y no te des la </a:t>
            </a:r>
            <a:r>
              <a:rPr lang="es-ES" sz="1450" b="1" dirty="0" smtClean="0"/>
              <a:t>vuelta.</a:t>
            </a:r>
            <a:r>
              <a:rPr lang="ro-RO" sz="1450" b="1" dirty="0" smtClean="0"/>
              <a:t> </a:t>
            </a:r>
            <a:r>
              <a:rPr lang="es-ES" sz="1450" b="1" dirty="0" smtClean="0"/>
              <a:t>Te </a:t>
            </a:r>
            <a:r>
              <a:rPr lang="es-ES" sz="1450" b="1" dirty="0"/>
              <a:t>llamo y solo quiero decirte:</a:t>
            </a:r>
          </a:p>
          <a:p>
            <a:r>
              <a:rPr lang="es-ES" sz="1450" b="1" dirty="0"/>
              <a:t>Abre los ojos tanto como puedas y cuéntales a los demás de mí.</a:t>
            </a:r>
          </a:p>
          <a:p>
            <a:r>
              <a:rPr lang="es-ES" sz="1450" b="1" dirty="0"/>
              <a:t>Y ayuda a traer libertad y justicia para todos. ¿Puedes verme</a:t>
            </a:r>
            <a:r>
              <a:rPr lang="es-ES" sz="1450" b="1" dirty="0" smtClean="0"/>
              <a:t>?</a:t>
            </a:r>
            <a:endParaRPr lang="ro-RO" sz="1450" b="1" dirty="0" smtClean="0"/>
          </a:p>
          <a:p>
            <a:endParaRPr lang="es-ES" sz="1450" dirty="0"/>
          </a:p>
          <a:p>
            <a:r>
              <a:rPr lang="es-ES" sz="1450" dirty="0"/>
              <a:t>3 ¿Puedes verme en el sudor y la </a:t>
            </a:r>
            <a:r>
              <a:rPr lang="es-ES" sz="1450" dirty="0" smtClean="0"/>
              <a:t>lucha,</a:t>
            </a:r>
            <a:r>
              <a:rPr lang="ro-RO" sz="1450" dirty="0" smtClean="0"/>
              <a:t> </a:t>
            </a:r>
            <a:r>
              <a:rPr lang="es-ES" sz="1450" dirty="0" smtClean="0"/>
              <a:t>300 </a:t>
            </a:r>
            <a:r>
              <a:rPr lang="es-ES" sz="1450" dirty="0"/>
              <a:t>pies más abajo, en el fondo de una </a:t>
            </a:r>
            <a:r>
              <a:rPr lang="es-ES" sz="1450" dirty="0" smtClean="0"/>
              <a:t>mina?</a:t>
            </a:r>
            <a:r>
              <a:rPr lang="ro-RO" sz="1450" dirty="0" smtClean="0"/>
              <a:t> </a:t>
            </a:r>
            <a:r>
              <a:rPr lang="es-ES" sz="1450" dirty="0" smtClean="0"/>
              <a:t>Mis </a:t>
            </a:r>
            <a:r>
              <a:rPr lang="es-ES" sz="1450" dirty="0"/>
              <a:t>padres tienen una deuda y este es su </a:t>
            </a:r>
            <a:r>
              <a:rPr lang="es-ES" sz="1450" dirty="0" smtClean="0"/>
              <a:t>pago:</a:t>
            </a:r>
            <a:r>
              <a:rPr lang="ro-RO" sz="1450" dirty="0" smtClean="0"/>
              <a:t> </a:t>
            </a:r>
            <a:r>
              <a:rPr lang="es-ES" sz="1450" dirty="0" smtClean="0"/>
              <a:t>esclavitud </a:t>
            </a:r>
            <a:r>
              <a:rPr lang="es-ES" sz="1450" dirty="0"/>
              <a:t>para un hijo y solo tengo nueve años. ¿Puedes verme?</a:t>
            </a:r>
          </a:p>
          <a:p>
            <a:r>
              <a:rPr lang="es-ES" sz="1450" dirty="0"/>
              <a:t>4 ¿Puedes verme? Estoy aquí, a tu </a:t>
            </a:r>
            <a:r>
              <a:rPr lang="es-ES" sz="1450" dirty="0" smtClean="0"/>
              <a:t>alrededor</a:t>
            </a:r>
            <a:r>
              <a:rPr lang="ro-RO" sz="1450" dirty="0" smtClean="0"/>
              <a:t> </a:t>
            </a:r>
            <a:r>
              <a:rPr lang="es-ES" sz="1450" dirty="0" smtClean="0"/>
              <a:t>No </a:t>
            </a:r>
            <a:r>
              <a:rPr lang="es-ES" sz="1450" dirty="0"/>
              <a:t>digo una palabra para no ser </a:t>
            </a:r>
            <a:r>
              <a:rPr lang="es-ES" sz="1450" dirty="0" smtClean="0"/>
              <a:t>maltratada,</a:t>
            </a:r>
            <a:r>
              <a:rPr lang="ro-RO" sz="1450" dirty="0" smtClean="0"/>
              <a:t> </a:t>
            </a:r>
            <a:r>
              <a:rPr lang="es-ES" sz="1450" dirty="0" smtClean="0"/>
              <a:t>Una </a:t>
            </a:r>
            <a:r>
              <a:rPr lang="es-ES" sz="1450" dirty="0"/>
              <a:t>sirvienta que apenas debería saber dónde sea su </a:t>
            </a:r>
            <a:r>
              <a:rPr lang="es-ES" sz="1450" dirty="0" smtClean="0"/>
              <a:t>lugar,</a:t>
            </a:r>
            <a:r>
              <a:rPr lang="ro-RO" sz="1450" dirty="0" smtClean="0"/>
              <a:t> </a:t>
            </a:r>
            <a:r>
              <a:rPr lang="es-ES" sz="1450" dirty="0" smtClean="0"/>
              <a:t>Las </a:t>
            </a:r>
            <a:r>
              <a:rPr lang="es-ES" sz="1450" dirty="0"/>
              <a:t>veinticuatro horas del día</a:t>
            </a:r>
            <a:r>
              <a:rPr lang="es-ES" sz="1450" dirty="0" smtClean="0"/>
              <a:t>,</a:t>
            </a:r>
            <a:endParaRPr lang="ro-RO" sz="1450" dirty="0" smtClean="0"/>
          </a:p>
          <a:p>
            <a:r>
              <a:rPr lang="es-ES" sz="1450" dirty="0" smtClean="0"/>
              <a:t> </a:t>
            </a:r>
            <a:r>
              <a:rPr lang="es-ES" sz="1450" dirty="0"/>
              <a:t>los siete días de la semana, para hacer lo que se ordenó. ¿</a:t>
            </a:r>
            <a:r>
              <a:rPr lang="es-ES" sz="1450" dirty="0" smtClean="0"/>
              <a:t>Puedes</a:t>
            </a:r>
            <a:r>
              <a:rPr lang="ro-RO" sz="1450" dirty="0" smtClean="0"/>
              <a:t> </a:t>
            </a:r>
            <a:r>
              <a:rPr lang="es-ES" sz="1450" dirty="0" smtClean="0"/>
              <a:t>verme</a:t>
            </a:r>
            <a:r>
              <a:rPr lang="es-ES" sz="1450" dirty="0"/>
              <a:t>?</a:t>
            </a:r>
          </a:p>
          <a:p>
            <a:endParaRPr lang="ro-RO" sz="1450" dirty="0" smtClean="0"/>
          </a:p>
          <a:p>
            <a:r>
              <a:rPr lang="es-ES" sz="1450" dirty="0" smtClean="0"/>
              <a:t>Puedes </a:t>
            </a:r>
            <a:r>
              <a:rPr lang="es-ES" sz="1450" dirty="0"/>
              <a:t>verme en los campos de </a:t>
            </a:r>
            <a:r>
              <a:rPr lang="es-ES" sz="1450" dirty="0" smtClean="0"/>
              <a:t>agricultores</a:t>
            </a:r>
            <a:r>
              <a:rPr lang="ro-RO" sz="1450" dirty="0" smtClean="0"/>
              <a:t> </a:t>
            </a:r>
            <a:r>
              <a:rPr lang="es-ES" sz="1450" dirty="0" smtClean="0"/>
              <a:t>¿Quién </a:t>
            </a:r>
            <a:r>
              <a:rPr lang="es-ES" sz="1450" dirty="0"/>
              <a:t>nos engañó para quedarnos allí y no quiere </a:t>
            </a:r>
            <a:r>
              <a:rPr lang="es-ES" sz="1450" dirty="0" smtClean="0"/>
              <a:t>liberarnos?</a:t>
            </a:r>
            <a:r>
              <a:rPr lang="ro-RO" sz="1450" dirty="0" smtClean="0"/>
              <a:t> </a:t>
            </a:r>
            <a:r>
              <a:rPr lang="es-ES" sz="1450" dirty="0" smtClean="0"/>
              <a:t>Trabajo </a:t>
            </a:r>
            <a:r>
              <a:rPr lang="es-ES" sz="1450" dirty="0"/>
              <a:t>agotador, en buen o mal </a:t>
            </a:r>
            <a:r>
              <a:rPr lang="es-ES" sz="1450" dirty="0" smtClean="0"/>
              <a:t>tiempo;</a:t>
            </a:r>
            <a:r>
              <a:rPr lang="ro-RO" sz="1450" dirty="0" smtClean="0"/>
              <a:t> </a:t>
            </a:r>
            <a:r>
              <a:rPr lang="es-ES" sz="1450" dirty="0" smtClean="0"/>
              <a:t>Recolectando </a:t>
            </a:r>
            <a:r>
              <a:rPr lang="es-ES" sz="1450" dirty="0"/>
              <a:t>y empacando tus frutas y verduras. ¿Puedes verme</a:t>
            </a:r>
            <a:r>
              <a:rPr lang="es-ES" sz="1450" dirty="0" smtClean="0"/>
              <a:t>?</a:t>
            </a:r>
            <a:r>
              <a:rPr lang="ro-RO" sz="1450" dirty="0" smtClean="0"/>
              <a:t> </a:t>
            </a:r>
            <a:r>
              <a:rPr lang="es-ES" sz="1450" dirty="0" smtClean="0"/>
              <a:t>¿</a:t>
            </a:r>
            <a:r>
              <a:rPr lang="es-ES" sz="1450" dirty="0"/>
              <a:t>Puedes verme en una carpa cerca de la </a:t>
            </a:r>
            <a:r>
              <a:rPr lang="es-ES" sz="1450" dirty="0" smtClean="0"/>
              <a:t>carretera</a:t>
            </a:r>
            <a:r>
              <a:rPr lang="ro-RO" sz="1450" dirty="0" smtClean="0"/>
              <a:t> </a:t>
            </a:r>
            <a:r>
              <a:rPr lang="es-ES" sz="1450" dirty="0" smtClean="0"/>
              <a:t>donde </a:t>
            </a:r>
            <a:r>
              <a:rPr lang="es-ES" sz="1450" dirty="0"/>
              <a:t>se recogen a las personas por las partes del cuerpo?</a:t>
            </a:r>
          </a:p>
          <a:p>
            <a:r>
              <a:rPr lang="es-ES" sz="1450" dirty="0"/>
              <a:t>Mi hermano perdió los ojos y yo he dado un </a:t>
            </a:r>
            <a:r>
              <a:rPr lang="es-ES" sz="1450" dirty="0" smtClean="0"/>
              <a:t>riñón.</a:t>
            </a:r>
            <a:r>
              <a:rPr lang="ro-RO" sz="1450" dirty="0" smtClean="0"/>
              <a:t> </a:t>
            </a:r>
            <a:r>
              <a:rPr lang="es-ES" sz="1450" dirty="0" smtClean="0"/>
              <a:t>Los </a:t>
            </a:r>
            <a:r>
              <a:rPr lang="es-ES" sz="1450" dirty="0"/>
              <a:t>muertos se descargan como basura de un carro. ¿Puedes </a:t>
            </a:r>
            <a:r>
              <a:rPr lang="es-ES" sz="1450" dirty="0" smtClean="0"/>
              <a:t>verme</a:t>
            </a:r>
            <a:r>
              <a:rPr lang="ro-RO" sz="1450" dirty="0" smtClean="0"/>
              <a:t> </a:t>
            </a:r>
          </a:p>
          <a:p>
            <a:r>
              <a:rPr lang="es-ES" sz="1450" dirty="0" smtClean="0"/>
              <a:t>Coro</a:t>
            </a:r>
            <a:endParaRPr lang="es-ES" sz="1450" dirty="0"/>
          </a:p>
          <a:p>
            <a:r>
              <a:rPr lang="es-ES" sz="1450" dirty="0"/>
              <a:t>Estoy a tu alrededor, invisible a tus </a:t>
            </a:r>
            <a:r>
              <a:rPr lang="es-ES" sz="1450" dirty="0" smtClean="0"/>
              <a:t>ojos</a:t>
            </a:r>
            <a:r>
              <a:rPr lang="ro-RO" sz="1450" dirty="0" smtClean="0"/>
              <a:t> </a:t>
            </a:r>
            <a:r>
              <a:rPr lang="es-ES" sz="1450" dirty="0" smtClean="0"/>
              <a:t>Me </a:t>
            </a:r>
            <a:r>
              <a:rPr lang="es-ES" sz="1450" dirty="0"/>
              <a:t>pregunto si alguna vez seré libre.</a:t>
            </a:r>
          </a:p>
          <a:p>
            <a:r>
              <a:rPr lang="es-ES" sz="1450" dirty="0"/>
              <a:t>Suspirando por la vida y por romper las </a:t>
            </a:r>
            <a:r>
              <a:rPr lang="es-ES" sz="1450" dirty="0" smtClean="0"/>
              <a:t>cadenas</a:t>
            </a:r>
            <a:r>
              <a:rPr lang="ro-RO" sz="1450" dirty="0" smtClean="0"/>
              <a:t> </a:t>
            </a:r>
            <a:r>
              <a:rPr lang="es-ES" sz="1450" dirty="0" err="1" smtClean="0"/>
              <a:t>Deseándo</a:t>
            </a:r>
            <a:r>
              <a:rPr lang="es-ES" sz="1450" dirty="0" smtClean="0"/>
              <a:t> </a:t>
            </a:r>
            <a:r>
              <a:rPr lang="es-ES" sz="1450" dirty="0"/>
              <a:t>la luz del sol, justicia y paz</a:t>
            </a:r>
            <a:r>
              <a:rPr lang="es-ES" sz="1450" dirty="0" smtClean="0"/>
              <a:t>.</a:t>
            </a:r>
            <a:endParaRPr lang="es-ES" sz="1450" dirty="0"/>
          </a:p>
        </p:txBody>
      </p:sp>
    </p:spTree>
    <p:extLst>
      <p:ext uri="{BB962C8B-B14F-4D97-AF65-F5344CB8AC3E}">
        <p14:creationId xmlns:p14="http://schemas.microsoft.com/office/powerpoint/2010/main" val="553124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995858" cy="18679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2" name="Rectangle 1"/>
          <p:cNvSpPr/>
          <p:nvPr/>
        </p:nvSpPr>
        <p:spPr>
          <a:xfrm>
            <a:off x="1890724" y="1997970"/>
            <a:ext cx="4292740" cy="4333943"/>
          </a:xfrm>
          <a:prstGeom prst="rect">
            <a:avLst/>
          </a:prstGeom>
        </p:spPr>
        <p:txBody>
          <a:bodyPr wrap="square">
            <a:spAutoFit/>
          </a:bodyPr>
          <a:lstStyle/>
          <a:p>
            <a:pPr algn="just">
              <a:lnSpc>
                <a:spcPct val="107000"/>
              </a:lnSpc>
              <a:spcAft>
                <a:spcPts val="800"/>
              </a:spcAft>
            </a:pPr>
            <a:r>
              <a:rPr lang="en-US" sz="1400" b="1" dirty="0">
                <a:solidFill>
                  <a:srgbClr val="002060"/>
                </a:solidFill>
                <a:latin typeface="Calibri" panose="020F0502020204030204" pitchFamily="34" charset="0"/>
                <a:ea typeface="Calibri" panose="020F0502020204030204" pitchFamily="34" charset="0"/>
                <a:cs typeface="Arial" panose="020B0604020202020204" pitchFamily="34" charset="0"/>
              </a:rPr>
              <a:t>Reading: </a:t>
            </a:r>
            <a:r>
              <a:rPr lang="en-US" sz="14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Exodus </a:t>
            </a:r>
            <a:r>
              <a:rPr lang="en-US" sz="1400" b="1" dirty="0">
                <a:solidFill>
                  <a:srgbClr val="002060"/>
                </a:solidFill>
                <a:latin typeface="Calibri" panose="020F0502020204030204" pitchFamily="34" charset="0"/>
                <a:ea typeface="Calibri" panose="020F0502020204030204" pitchFamily="34" charset="0"/>
                <a:cs typeface="Arial" panose="020B0604020202020204" pitchFamily="34" charset="0"/>
              </a:rPr>
              <a:t>3:7-12</a:t>
            </a:r>
            <a:endParaRPr lang="ro-RO" sz="14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400" dirty="0">
                <a:solidFill>
                  <a:srgbClr val="002060"/>
                </a:solidFill>
                <a:latin typeface="Calibri" panose="020F0502020204030204" pitchFamily="34" charset="0"/>
                <a:ea typeface="Calibri" panose="020F0502020204030204" pitchFamily="34" charset="0"/>
                <a:cs typeface="Arial" panose="020B0604020202020204" pitchFamily="34" charset="0"/>
              </a:rPr>
              <a:t>The Lord said, I have indeed seen the misery of my people in Egypt. I have heard them crying out because of their slave drivers, and I am concerned about their suffering. So, I have come down to rescue them from the hand of the Egyptians and to bring them up out of that land into a good and spacious land, a land flowing with milk and honey—the home of the Canaanites, Hittites, Amorites, </a:t>
            </a:r>
            <a:r>
              <a:rPr lang="en-US" sz="1400" dirty="0" err="1">
                <a:solidFill>
                  <a:srgbClr val="002060"/>
                </a:solidFill>
                <a:latin typeface="Calibri" panose="020F0502020204030204" pitchFamily="34" charset="0"/>
                <a:ea typeface="Calibri" panose="020F0502020204030204" pitchFamily="34" charset="0"/>
                <a:cs typeface="Arial" panose="020B0604020202020204" pitchFamily="34" charset="0"/>
              </a:rPr>
              <a:t>Perizzites</a:t>
            </a:r>
            <a:r>
              <a:rPr lang="en-US" sz="1400" dirty="0">
                <a:solidFill>
                  <a:srgbClr val="002060"/>
                </a:solidFill>
                <a:latin typeface="Calibri" panose="020F0502020204030204" pitchFamily="34" charset="0"/>
                <a:ea typeface="Calibri" panose="020F0502020204030204" pitchFamily="34" charset="0"/>
                <a:cs typeface="Arial" panose="020B0604020202020204" pitchFamily="34" charset="0"/>
              </a:rPr>
              <a:t>, </a:t>
            </a:r>
            <a:r>
              <a:rPr lang="en-US" sz="1400" dirty="0" err="1">
                <a:solidFill>
                  <a:srgbClr val="002060"/>
                </a:solidFill>
                <a:latin typeface="Calibri" panose="020F0502020204030204" pitchFamily="34" charset="0"/>
                <a:ea typeface="Calibri" panose="020F0502020204030204" pitchFamily="34" charset="0"/>
                <a:cs typeface="Arial" panose="020B0604020202020204" pitchFamily="34" charset="0"/>
              </a:rPr>
              <a:t>Hivites</a:t>
            </a:r>
            <a:r>
              <a:rPr lang="en-US" sz="1400" dirty="0">
                <a:solidFill>
                  <a:srgbClr val="002060"/>
                </a:solidFill>
                <a:latin typeface="Calibri" panose="020F0502020204030204" pitchFamily="34" charset="0"/>
                <a:ea typeface="Calibri" panose="020F0502020204030204" pitchFamily="34" charset="0"/>
                <a:cs typeface="Arial" panose="020B0604020202020204" pitchFamily="34" charset="0"/>
              </a:rPr>
              <a:t> and </a:t>
            </a:r>
            <a:r>
              <a:rPr lang="en-US" sz="1400" dirty="0" err="1">
                <a:solidFill>
                  <a:srgbClr val="002060"/>
                </a:solidFill>
                <a:latin typeface="Calibri" panose="020F0502020204030204" pitchFamily="34" charset="0"/>
                <a:ea typeface="Calibri" panose="020F0502020204030204" pitchFamily="34" charset="0"/>
                <a:cs typeface="Arial" panose="020B0604020202020204" pitchFamily="34" charset="0"/>
              </a:rPr>
              <a:t>Jebusites</a:t>
            </a:r>
            <a:r>
              <a:rPr lang="en-US" sz="1400" dirty="0">
                <a:solidFill>
                  <a:srgbClr val="002060"/>
                </a:solidFill>
                <a:latin typeface="Calibri" panose="020F0502020204030204" pitchFamily="34" charset="0"/>
                <a:ea typeface="Calibri" panose="020F0502020204030204" pitchFamily="34" charset="0"/>
                <a:cs typeface="Arial" panose="020B0604020202020204" pitchFamily="34" charset="0"/>
              </a:rPr>
              <a:t>. </a:t>
            </a:r>
            <a:r>
              <a:rPr lang="en-US" sz="1400" baseline="30000" dirty="0">
                <a:solidFill>
                  <a:srgbClr val="002060"/>
                </a:solidFill>
                <a:latin typeface="Calibri" panose="020F0502020204030204" pitchFamily="34" charset="0"/>
                <a:ea typeface="Calibri" panose="020F0502020204030204" pitchFamily="34" charset="0"/>
                <a:cs typeface="Arial" panose="020B0604020202020204" pitchFamily="34" charset="0"/>
              </a:rPr>
              <a:t> </a:t>
            </a:r>
            <a:r>
              <a:rPr lang="en-US" sz="1400" dirty="0">
                <a:solidFill>
                  <a:srgbClr val="002060"/>
                </a:solidFill>
                <a:latin typeface="Calibri" panose="020F0502020204030204" pitchFamily="34" charset="0"/>
                <a:ea typeface="Calibri" panose="020F0502020204030204" pitchFamily="34" charset="0"/>
                <a:cs typeface="Arial" panose="020B0604020202020204" pitchFamily="34" charset="0"/>
              </a:rPr>
              <a:t>And now the cry of the Israelites has reached me, and I have seen the way the Egyptians are oppressing them. So now, go. I am sending you to Pharaoh to bring my people the Israelites out of Egypt. But Moses said to God: Who am I that I should go to Pharaoh and bring the Israelites out of Egypt? </a:t>
            </a:r>
            <a:r>
              <a:rPr lang="en-US" sz="1400" baseline="30000" dirty="0">
                <a:solidFill>
                  <a:srgbClr val="002060"/>
                </a:solidFill>
                <a:latin typeface="Calibri" panose="020F0502020204030204" pitchFamily="34" charset="0"/>
                <a:ea typeface="Calibri" panose="020F0502020204030204" pitchFamily="34" charset="0"/>
                <a:cs typeface="Arial" panose="020B0604020202020204" pitchFamily="34" charset="0"/>
              </a:rPr>
              <a:t> </a:t>
            </a:r>
            <a:r>
              <a:rPr lang="en-US" sz="1400" dirty="0">
                <a:solidFill>
                  <a:srgbClr val="002060"/>
                </a:solidFill>
                <a:latin typeface="Calibri" panose="020F0502020204030204" pitchFamily="34" charset="0"/>
                <a:ea typeface="Calibri" panose="020F0502020204030204" pitchFamily="34" charset="0"/>
                <a:cs typeface="Arial" panose="020B0604020202020204" pitchFamily="34" charset="0"/>
              </a:rPr>
              <a:t>And God said, I will be with you. And this will be the sign to you that it is I who have sent you: When you have brought the people out of Egypt, you will worship God on this mountain.</a:t>
            </a:r>
            <a:endParaRPr lang="ro-RO" sz="1400" dirty="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sp>
        <p:nvSpPr>
          <p:cNvPr id="7" name="TextBox 6"/>
          <p:cNvSpPr txBox="1"/>
          <p:nvPr/>
        </p:nvSpPr>
        <p:spPr>
          <a:xfrm>
            <a:off x="6453051" y="1245455"/>
            <a:ext cx="5473338" cy="5078313"/>
          </a:xfrm>
          <a:prstGeom prst="rect">
            <a:avLst/>
          </a:prstGeom>
          <a:noFill/>
        </p:spPr>
        <p:txBody>
          <a:bodyPr wrap="square" rtlCol="0">
            <a:spAutoFit/>
          </a:bodyPr>
          <a:lstStyle/>
          <a:p>
            <a:pPr algn="just"/>
            <a:r>
              <a:rPr lang="es-ES" dirty="0" err="1">
                <a:latin typeface="Times New Roman" panose="02020603050405020304" pitchFamily="18" charset="0"/>
                <a:cs typeface="Times New Roman" panose="02020603050405020304" pitchFamily="18" charset="0"/>
              </a:rPr>
              <a:t>Exodo</a:t>
            </a:r>
            <a:r>
              <a:rPr lang="es-ES" dirty="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3</a:t>
            </a:r>
            <a:r>
              <a:rPr lang="ro-RO" dirty="0" smtClean="0">
                <a:latin typeface="Times New Roman" panose="02020603050405020304" pitchFamily="18" charset="0"/>
                <a:cs typeface="Times New Roman" panose="02020603050405020304" pitchFamily="18" charset="0"/>
              </a:rPr>
              <a:t>: 7-12</a:t>
            </a:r>
          </a:p>
          <a:p>
            <a:pPr algn="just"/>
            <a:endParaRPr lang="es-ES" dirty="0" smtClean="0">
              <a:latin typeface="Times New Roman" panose="02020603050405020304" pitchFamily="18" charset="0"/>
              <a:cs typeface="Times New Roman" panose="02020603050405020304" pitchFamily="18" charset="0"/>
            </a:endParaRPr>
          </a:p>
          <a:p>
            <a:pPr algn="just"/>
            <a:r>
              <a:rPr lang="es-ES" dirty="0" smtClean="0">
                <a:latin typeface="Times New Roman" panose="02020603050405020304" pitchFamily="18" charset="0"/>
                <a:cs typeface="Times New Roman" panose="02020603050405020304" pitchFamily="18" charset="0"/>
              </a:rPr>
              <a:t>"</a:t>
            </a:r>
            <a:r>
              <a:rPr lang="es-ES" dirty="0" err="1">
                <a:latin typeface="Times New Roman" panose="02020603050405020304" pitchFamily="18" charset="0"/>
                <a:cs typeface="Times New Roman" panose="02020603050405020304" pitchFamily="18" charset="0"/>
              </a:rPr>
              <a:t>Yavé</a:t>
            </a:r>
            <a:r>
              <a:rPr lang="es-ES" dirty="0">
                <a:latin typeface="Times New Roman" panose="02020603050405020304" pitchFamily="18" charset="0"/>
                <a:cs typeface="Times New Roman" panose="02020603050405020304" pitchFamily="18" charset="0"/>
              </a:rPr>
              <a:t> dijo: «He visto la humillación de mi pueblo en Egipto, y he escuchado sus gritos cuando lo maltrataban sus mayordomos. Yo conozco sus sufrimientos, </a:t>
            </a:r>
            <a:r>
              <a:rPr lang="es-ES" dirty="0" smtClean="0">
                <a:latin typeface="Times New Roman" panose="02020603050405020304" pitchFamily="18" charset="0"/>
                <a:cs typeface="Times New Roman" panose="02020603050405020304" pitchFamily="18" charset="0"/>
              </a:rPr>
              <a:t>y </a:t>
            </a:r>
            <a:r>
              <a:rPr lang="es-ES" dirty="0">
                <a:latin typeface="Times New Roman" panose="02020603050405020304" pitchFamily="18" charset="0"/>
                <a:cs typeface="Times New Roman" panose="02020603050405020304" pitchFamily="18" charset="0"/>
              </a:rPr>
              <a:t>por esta razón estoy bajando, para librarlo del poder de los egipcios y para hacerlo subir de aquí a un país grande y fértil, a una tierra que mana leche y miel, al territorio de los cananeos, de los heteos, de los amorreos, los </a:t>
            </a:r>
            <a:r>
              <a:rPr lang="es-ES" dirty="0" err="1">
                <a:latin typeface="Times New Roman" panose="02020603050405020304" pitchFamily="18" charset="0"/>
                <a:cs typeface="Times New Roman" panose="02020603050405020304" pitchFamily="18" charset="0"/>
              </a:rPr>
              <a:t>fereceos</a:t>
            </a:r>
            <a:r>
              <a:rPr lang="es-ES" dirty="0">
                <a:latin typeface="Times New Roman" panose="02020603050405020304" pitchFamily="18" charset="0"/>
                <a:cs typeface="Times New Roman" panose="02020603050405020304" pitchFamily="18" charset="0"/>
              </a:rPr>
              <a:t>, los </a:t>
            </a:r>
            <a:r>
              <a:rPr lang="es-ES" dirty="0" err="1">
                <a:latin typeface="Times New Roman" panose="02020603050405020304" pitchFamily="18" charset="0"/>
                <a:cs typeface="Times New Roman" panose="02020603050405020304" pitchFamily="18" charset="0"/>
              </a:rPr>
              <a:t>jeveos</a:t>
            </a:r>
            <a:r>
              <a:rPr lang="es-ES" dirty="0">
                <a:latin typeface="Times New Roman" panose="02020603050405020304" pitchFamily="18" charset="0"/>
                <a:cs typeface="Times New Roman" panose="02020603050405020304" pitchFamily="18" charset="0"/>
              </a:rPr>
              <a:t> y los </a:t>
            </a:r>
            <a:r>
              <a:rPr lang="es-ES" dirty="0" smtClean="0">
                <a:latin typeface="Times New Roman" panose="02020603050405020304" pitchFamily="18" charset="0"/>
                <a:cs typeface="Times New Roman" panose="02020603050405020304" pitchFamily="18" charset="0"/>
              </a:rPr>
              <a:t>jebuseos.</a:t>
            </a:r>
            <a:r>
              <a:rPr lang="ro-RO" dirty="0" smtClean="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El </a:t>
            </a:r>
            <a:r>
              <a:rPr lang="es-ES" dirty="0">
                <a:latin typeface="Times New Roman" panose="02020603050405020304" pitchFamily="18" charset="0"/>
                <a:cs typeface="Times New Roman" panose="02020603050405020304" pitchFamily="18" charset="0"/>
              </a:rPr>
              <a:t>clamor de los hijos de Israel ha llegado hasta mí y he visto cómo los egipcios los oprimen. </a:t>
            </a:r>
            <a:r>
              <a:rPr lang="es-ES" dirty="0" smtClean="0">
                <a:latin typeface="Times New Roman" panose="02020603050405020304" pitchFamily="18" charset="0"/>
                <a:cs typeface="Times New Roman" panose="02020603050405020304" pitchFamily="18" charset="0"/>
              </a:rPr>
              <a:t>Ve</a:t>
            </a:r>
            <a:r>
              <a:rPr lang="es-ES" dirty="0">
                <a:latin typeface="Times New Roman" panose="02020603050405020304" pitchFamily="18" charset="0"/>
                <a:cs typeface="Times New Roman" panose="02020603050405020304" pitchFamily="18" charset="0"/>
              </a:rPr>
              <a:t>, pues, yo te envío a Faraón para que saques de Egipto a mi pueblo, los hijos de Israel.» </a:t>
            </a:r>
            <a:r>
              <a:rPr lang="es-ES" dirty="0" smtClean="0">
                <a:latin typeface="Times New Roman" panose="02020603050405020304" pitchFamily="18" charset="0"/>
                <a:cs typeface="Times New Roman" panose="02020603050405020304" pitchFamily="18" charset="0"/>
              </a:rPr>
              <a:t>Moisés </a:t>
            </a:r>
            <a:r>
              <a:rPr lang="es-ES" dirty="0">
                <a:latin typeface="Times New Roman" panose="02020603050405020304" pitchFamily="18" charset="0"/>
                <a:cs typeface="Times New Roman" panose="02020603050405020304" pitchFamily="18" charset="0"/>
              </a:rPr>
              <a:t>dijo a Dios: «¿Quién soy yo para ir donde Faraón y sacar de Egipto a los israelitas?» </a:t>
            </a:r>
            <a:r>
              <a:rPr lang="es-ES" dirty="0" smtClean="0">
                <a:latin typeface="Times New Roman" panose="02020603050405020304" pitchFamily="18" charset="0"/>
                <a:cs typeface="Times New Roman" panose="02020603050405020304" pitchFamily="18" charset="0"/>
              </a:rPr>
              <a:t>Dios </a:t>
            </a:r>
            <a:r>
              <a:rPr lang="es-ES" dirty="0">
                <a:latin typeface="Times New Roman" panose="02020603050405020304" pitchFamily="18" charset="0"/>
                <a:cs typeface="Times New Roman" panose="02020603050405020304" pitchFamily="18" charset="0"/>
              </a:rPr>
              <a:t>respondió: «Yo estoy contigo, y ésta será para ti la señal de que yo te he enviado: Cuando hayas sacado al pueblo de Egipto, ustedes vendrán a este cerro y me darán culto aquí</a:t>
            </a:r>
            <a:r>
              <a:rPr lang="es-ES" dirty="0" smtClean="0">
                <a:latin typeface="Times New Roman" panose="02020603050405020304" pitchFamily="18" charset="0"/>
                <a:cs typeface="Times New Roman" panose="02020603050405020304" pitchFamily="18" charset="0"/>
              </a:rPr>
              <a:t>.»"</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1265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0450"/>
            <a:ext cx="5355200" cy="31179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2" name="Rectangle 1"/>
          <p:cNvSpPr/>
          <p:nvPr/>
        </p:nvSpPr>
        <p:spPr>
          <a:xfrm>
            <a:off x="3227306" y="1168511"/>
            <a:ext cx="3991927" cy="769441"/>
          </a:xfrm>
          <a:prstGeom prst="rect">
            <a:avLst/>
          </a:prstGeom>
        </p:spPr>
        <p:txBody>
          <a:bodyPr wrap="none">
            <a:spAutoFit/>
          </a:bodyPr>
          <a:lstStyle/>
          <a:p>
            <a:r>
              <a:rPr lang="en-US" sz="4400" b="1" dirty="0">
                <a:solidFill>
                  <a:srgbClr val="002060"/>
                </a:solidFill>
                <a:latin typeface="Calibri" panose="020F0502020204030204" pitchFamily="34" charset="0"/>
                <a:ea typeface="Calibri" panose="020F0502020204030204" pitchFamily="34" charset="0"/>
                <a:cs typeface="Arial" panose="020B0604020202020204" pitchFamily="34" charset="0"/>
              </a:rPr>
              <a:t>Quiet reflection </a:t>
            </a:r>
            <a:endParaRPr lang="ro-RO" sz="4400" dirty="0">
              <a:solidFill>
                <a:srgbClr val="002060"/>
              </a:solidFill>
            </a:endParaRPr>
          </a:p>
        </p:txBody>
      </p:sp>
      <p:pic>
        <p:nvPicPr>
          <p:cNvPr id="3" name="Picture 2"/>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6780404" y="2043539"/>
            <a:ext cx="4572000" cy="4572000"/>
          </a:xfrm>
          <a:prstGeom prst="rect">
            <a:avLst/>
          </a:prstGeom>
        </p:spPr>
      </p:pic>
    </p:spTree>
    <p:extLst>
      <p:ext uri="{BB962C8B-B14F-4D97-AF65-F5344CB8AC3E}">
        <p14:creationId xmlns:p14="http://schemas.microsoft.com/office/powerpoint/2010/main" val="1585175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17607"/>
            <a:ext cx="5330333" cy="34163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2" name="Rectangle 1"/>
          <p:cNvSpPr/>
          <p:nvPr/>
        </p:nvSpPr>
        <p:spPr>
          <a:xfrm>
            <a:off x="5856514" y="2192461"/>
            <a:ext cx="6126480" cy="3416320"/>
          </a:xfrm>
          <a:prstGeom prst="rect">
            <a:avLst/>
          </a:prstGeom>
        </p:spPr>
        <p:txBody>
          <a:bodyPr wrap="square">
            <a:spAutoFit/>
          </a:bodyPr>
          <a:lstStyle/>
          <a:p>
            <a:endParaRPr lang="ro-RO" sz="2400" dirty="0">
              <a:solidFill>
                <a:srgbClr val="002060"/>
              </a:solidFill>
            </a:endParaRPr>
          </a:p>
          <a:p>
            <a:r>
              <a:rPr lang="en-US" sz="2400" b="1" u="sng" dirty="0">
                <a:solidFill>
                  <a:srgbClr val="002060"/>
                </a:solidFill>
              </a:rPr>
              <a:t>For victims of human trafficking:</a:t>
            </a:r>
            <a:r>
              <a:rPr lang="en-US" sz="2400" dirty="0">
                <a:solidFill>
                  <a:srgbClr val="002060"/>
                </a:solidFill>
              </a:rPr>
              <a:t> </a:t>
            </a:r>
            <a:endParaRPr lang="ro-RO" sz="2400" dirty="0" smtClean="0">
              <a:solidFill>
                <a:srgbClr val="002060"/>
              </a:solidFill>
            </a:endParaRPr>
          </a:p>
          <a:p>
            <a:endParaRPr lang="ro-RO" sz="2400" dirty="0" smtClean="0">
              <a:solidFill>
                <a:srgbClr val="002060"/>
              </a:solidFill>
            </a:endParaRPr>
          </a:p>
          <a:p>
            <a:r>
              <a:rPr lang="en-US" sz="2400" dirty="0" smtClean="0">
                <a:solidFill>
                  <a:srgbClr val="002060"/>
                </a:solidFill>
              </a:rPr>
              <a:t>Dear </a:t>
            </a:r>
            <a:r>
              <a:rPr lang="en-US" sz="2400" dirty="0">
                <a:solidFill>
                  <a:srgbClr val="002060"/>
                </a:solidFill>
              </a:rPr>
              <a:t>Lord, just as You helped Moses and Aaron as they spoke boldly to Pharaoh on behalf of the Hebrew slaves in Egypt, continue to fill us, as well as the victims of Human Trafficking with Gentle BOLDNESS and Simple COURAGE, to speak up for our rights.</a:t>
            </a:r>
            <a:r>
              <a:rPr lang="en-US" sz="2400" b="1" dirty="0">
                <a:solidFill>
                  <a:srgbClr val="002060"/>
                </a:solidFill>
              </a:rPr>
              <a:t>  </a:t>
            </a:r>
            <a:endParaRPr lang="ro-RO" sz="2400" dirty="0">
              <a:solidFill>
                <a:srgbClr val="002060"/>
              </a:solidFill>
            </a:endParaRPr>
          </a:p>
        </p:txBody>
      </p:sp>
      <p:sp>
        <p:nvSpPr>
          <p:cNvPr id="6" name="TextBox 5"/>
          <p:cNvSpPr txBox="1"/>
          <p:nvPr/>
        </p:nvSpPr>
        <p:spPr>
          <a:xfrm>
            <a:off x="2717075" y="1519921"/>
            <a:ext cx="7106194" cy="523220"/>
          </a:xfrm>
          <a:prstGeom prst="rect">
            <a:avLst/>
          </a:prstGeom>
          <a:noFill/>
        </p:spPr>
        <p:txBody>
          <a:bodyPr wrap="square" rtlCol="0">
            <a:spAutoFit/>
          </a:bodyPr>
          <a:lstStyle/>
          <a:p>
            <a:pPr algn="ctr"/>
            <a:r>
              <a:rPr lang="ro-RO" sz="2800" dirty="0" smtClean="0">
                <a:solidFill>
                  <a:srgbClr val="002060"/>
                </a:solidFill>
              </a:rPr>
              <a:t>INTERCESSORY PRAYERS </a:t>
            </a:r>
            <a:endParaRPr lang="ro-RO" sz="2800" dirty="0">
              <a:solidFill>
                <a:srgbClr val="002060"/>
              </a:solidFill>
            </a:endParaRPr>
          </a:p>
        </p:txBody>
      </p:sp>
    </p:spTree>
    <p:extLst>
      <p:ext uri="{BB962C8B-B14F-4D97-AF65-F5344CB8AC3E}">
        <p14:creationId xmlns:p14="http://schemas.microsoft.com/office/powerpoint/2010/main" val="649767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88367"/>
            <a:ext cx="5304617" cy="32305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94" y="0"/>
            <a:ext cx="4162526" cy="1245455"/>
          </a:xfrm>
          <a:prstGeom prst="rect">
            <a:avLst/>
          </a:prstGeom>
        </p:spPr>
      </p:pic>
      <p:sp>
        <p:nvSpPr>
          <p:cNvPr id="3" name="TextBox 2"/>
          <p:cNvSpPr txBox="1"/>
          <p:nvPr/>
        </p:nvSpPr>
        <p:spPr>
          <a:xfrm>
            <a:off x="5682343" y="1933303"/>
            <a:ext cx="5917474" cy="3785652"/>
          </a:xfrm>
          <a:prstGeom prst="rect">
            <a:avLst/>
          </a:prstGeom>
          <a:noFill/>
        </p:spPr>
        <p:txBody>
          <a:bodyPr wrap="square" rtlCol="0">
            <a:spAutoFit/>
          </a:bodyPr>
          <a:lstStyle/>
          <a:p>
            <a:r>
              <a:rPr lang="en-US" sz="2400" b="1" u="sng" dirty="0">
                <a:solidFill>
                  <a:srgbClr val="002060"/>
                </a:solidFill>
              </a:rPr>
              <a:t>All efforts to end Human Trafficking:</a:t>
            </a:r>
            <a:r>
              <a:rPr lang="en-US" sz="2400" b="1" dirty="0">
                <a:solidFill>
                  <a:srgbClr val="002060"/>
                </a:solidFill>
              </a:rPr>
              <a:t> </a:t>
            </a:r>
            <a:endParaRPr lang="ro-RO" sz="2400" b="1" dirty="0" smtClean="0">
              <a:solidFill>
                <a:srgbClr val="002060"/>
              </a:solidFill>
            </a:endParaRPr>
          </a:p>
          <a:p>
            <a:endParaRPr lang="ro-RO" sz="2400" b="1" dirty="0">
              <a:solidFill>
                <a:srgbClr val="002060"/>
              </a:solidFill>
            </a:endParaRPr>
          </a:p>
          <a:p>
            <a:pPr algn="just"/>
            <a:r>
              <a:rPr lang="en-US" sz="2400" dirty="0" smtClean="0">
                <a:solidFill>
                  <a:srgbClr val="002060"/>
                </a:solidFill>
              </a:rPr>
              <a:t>We </a:t>
            </a:r>
            <a:r>
              <a:rPr lang="en-US" sz="2400" dirty="0">
                <a:solidFill>
                  <a:srgbClr val="002060"/>
                </a:solidFill>
              </a:rPr>
              <a:t>pray for an end to human trafficking, for increased resolve at all levels of government and for continued efforts to investigate and prosecute traffickers. Grant to survivors the shelter, safety, guidance, and healing they need, and may traffickers experience a conversion of heart and cease these criminal acts. </a:t>
            </a:r>
            <a:endParaRPr lang="ro-RO" sz="2400" dirty="0">
              <a:solidFill>
                <a:srgbClr val="002060"/>
              </a:solidFill>
            </a:endParaRPr>
          </a:p>
        </p:txBody>
      </p:sp>
    </p:spTree>
    <p:extLst>
      <p:ext uri="{BB962C8B-B14F-4D97-AF65-F5344CB8AC3E}">
        <p14:creationId xmlns:p14="http://schemas.microsoft.com/office/powerpoint/2010/main" val="35539521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9">
      <a:dk1>
        <a:sysClr val="windowText" lastClr="000000"/>
      </a:dk1>
      <a:lt1>
        <a:sysClr val="window" lastClr="FFFFFF"/>
      </a:lt1>
      <a:dk2>
        <a:srgbClr val="003366"/>
      </a:dk2>
      <a:lt2>
        <a:srgbClr val="E5C243"/>
      </a:lt2>
      <a:accent1>
        <a:srgbClr val="800000"/>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1276</TotalTime>
  <Words>1174</Words>
  <Application>Microsoft Office PowerPoint</Application>
  <PresentationFormat>Widescreen</PresentationFormat>
  <Paragraphs>88</Paragraphs>
  <Slides>16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 Unicode MS</vt:lpstr>
      <vt:lpstr>Arial</vt:lpstr>
      <vt:lpstr>Calibri</vt:lpstr>
      <vt:lpstr>Corbel</vt:lpstr>
      <vt:lpstr>Times New Roman</vt:lpstr>
      <vt:lpstr>Parallax</vt:lpstr>
      <vt:lpstr>ECONOMÍA SIN  TRATA DE PERSONAS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ECONOMÍA SIN TRATA DE PERSONAS</dc:title>
  <dc:creator>JPIC Mary Ward</dc:creator>
  <cp:lastModifiedBy>JPIC Mary Ward</cp:lastModifiedBy>
  <cp:revision>19</cp:revision>
  <cp:lastPrinted>2021-02-03T09:43:51Z</cp:lastPrinted>
  <dcterms:created xsi:type="dcterms:W3CDTF">2021-01-26T09:55:56Z</dcterms:created>
  <dcterms:modified xsi:type="dcterms:W3CDTF">2021-02-05T10:08:47Z</dcterms:modified>
</cp:coreProperties>
</file>